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0" r:id="rId2"/>
    <p:sldId id="281" r:id="rId3"/>
    <p:sldId id="282" r:id="rId4"/>
    <p:sldId id="266" r:id="rId5"/>
    <p:sldId id="267" r:id="rId6"/>
    <p:sldId id="270" r:id="rId7"/>
    <p:sldId id="268" r:id="rId8"/>
    <p:sldId id="269" r:id="rId9"/>
    <p:sldId id="272" r:id="rId10"/>
    <p:sldId id="271" r:id="rId11"/>
    <p:sldId id="273" r:id="rId12"/>
    <p:sldId id="274" r:id="rId13"/>
    <p:sldId id="275" r:id="rId14"/>
    <p:sldId id="276" r:id="rId15"/>
    <p:sldId id="277" r:id="rId16"/>
    <p:sldId id="279" r:id="rId17"/>
    <p:sldId id="257" r:id="rId18"/>
    <p:sldId id="259" r:id="rId19"/>
    <p:sldId id="258" r:id="rId20"/>
    <p:sldId id="260" r:id="rId21"/>
    <p:sldId id="261" r:id="rId22"/>
    <p:sldId id="262" r:id="rId23"/>
    <p:sldId id="263" r:id="rId24"/>
    <p:sldId id="264" r:id="rId25"/>
    <p:sldId id="278" r:id="rId2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A46125-BBA0-44DC-A0F5-7A89215A319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80C682E4-C6AC-4915-BA46-E07F2731E4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65CE6B91-79BC-4D2C-BB8D-2824BB1BBC6A}"/>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5" name="Marcador de pie de página 4">
            <a:extLst>
              <a:ext uri="{FF2B5EF4-FFF2-40B4-BE49-F238E27FC236}">
                <a16:creationId xmlns:a16="http://schemas.microsoft.com/office/drawing/2014/main" id="{2E428472-8F8B-4BCE-BEE7-2E2DAF5ECA43}"/>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A63FA3C-2B99-4646-A13C-20EFD667C83C}"/>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2687817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20D7E5-EA9D-4C0B-9D63-F3BE74DD5484}"/>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91D515A1-9696-4083-826C-E6CFE98762E5}"/>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95862A3-A5C0-44E3-9381-46BC30189F1A}"/>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5" name="Marcador de pie de página 4">
            <a:extLst>
              <a:ext uri="{FF2B5EF4-FFF2-40B4-BE49-F238E27FC236}">
                <a16:creationId xmlns:a16="http://schemas.microsoft.com/office/drawing/2014/main" id="{48881D36-54AB-4530-ACEC-5CD04CDC66B9}"/>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9ADA003-B33D-4AD9-863F-2153AD7C3ED8}"/>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1937437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14DDBC9-F24E-4BB4-8724-60887948F793}"/>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3261E6C2-7319-4EFD-8E91-121B239AAF60}"/>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46B89079-3217-43BE-961A-E56A8864880F}"/>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5" name="Marcador de pie de página 4">
            <a:extLst>
              <a:ext uri="{FF2B5EF4-FFF2-40B4-BE49-F238E27FC236}">
                <a16:creationId xmlns:a16="http://schemas.microsoft.com/office/drawing/2014/main" id="{8E52B03F-7814-40CA-BE06-80D5A5B16B66}"/>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B117E2E-040C-4F56-89B8-B270A5A66331}"/>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3998357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268AFB-DA82-4E05-9192-88D52572611C}"/>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14D578D6-38C1-4833-AD89-A0CDC6D55596}"/>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05E0E78-B65A-49D5-9C48-4780BDF73C1B}"/>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5" name="Marcador de pie de página 4">
            <a:extLst>
              <a:ext uri="{FF2B5EF4-FFF2-40B4-BE49-F238E27FC236}">
                <a16:creationId xmlns:a16="http://schemas.microsoft.com/office/drawing/2014/main" id="{7D85C141-1789-4901-BA93-B083AA024301}"/>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A57FE57C-5DEA-4149-B69C-726F5ACAD71C}"/>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243519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5CA328-1C2C-4FA0-8073-E94BCA8EEBF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84DEF6EF-3C2F-49F2-955E-FA86FA4F53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C2DC57AA-CFEB-4B75-A0A7-F2921D2BA8A2}"/>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5" name="Marcador de pie de página 4">
            <a:extLst>
              <a:ext uri="{FF2B5EF4-FFF2-40B4-BE49-F238E27FC236}">
                <a16:creationId xmlns:a16="http://schemas.microsoft.com/office/drawing/2014/main" id="{9AAECD07-7CBD-4D0F-A34A-EA627A120658}"/>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3FB4191-7102-45A7-BAE4-97B97125BAD6}"/>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25895190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A7C09A-FB70-45A5-AF3D-D7B39442CB2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041AA38-1617-4BA3-8993-D393F35427DC}"/>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147D077B-D635-45EA-A4DD-E7D376CB4C63}"/>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9068EACB-67A4-4745-A0CF-D78D13907366}"/>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6" name="Marcador de pie de página 5">
            <a:extLst>
              <a:ext uri="{FF2B5EF4-FFF2-40B4-BE49-F238E27FC236}">
                <a16:creationId xmlns:a16="http://schemas.microsoft.com/office/drawing/2014/main" id="{995D7B08-5E3F-480F-A949-62E8478B77CC}"/>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3F21D131-C3CC-4310-A1F8-5962A9764401}"/>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22404642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0C3127-E9CC-49CB-9904-3B665F94DB42}"/>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D1DD13FF-1547-444E-9FC4-7429A70DF2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1ADCB3DB-8C2F-4CD0-9DC5-8D503C022B70}"/>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BBCFA976-3972-4F60-AD36-3C7E65A539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C64E2550-FAC8-4580-9ADD-FC2974E7C8C1}"/>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3CE0BA35-D99D-4879-9E78-4AA715AA1561}"/>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8" name="Marcador de pie de página 7">
            <a:extLst>
              <a:ext uri="{FF2B5EF4-FFF2-40B4-BE49-F238E27FC236}">
                <a16:creationId xmlns:a16="http://schemas.microsoft.com/office/drawing/2014/main" id="{0CF0AE87-59AD-42C5-ACA1-B722E538ACBC}"/>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26639AC8-0BAA-48E9-BF86-E9D84CB5B471}"/>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2005639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EEECA6-F243-4558-A1E4-B8C799757077}"/>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F09CA490-2208-4E53-8420-DD793B420584}"/>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4" name="Marcador de pie de página 3">
            <a:extLst>
              <a:ext uri="{FF2B5EF4-FFF2-40B4-BE49-F238E27FC236}">
                <a16:creationId xmlns:a16="http://schemas.microsoft.com/office/drawing/2014/main" id="{E7BDAAD3-7758-4365-A864-5D07CA4F8344}"/>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042AE5C1-BD22-4B74-B7ED-3181A1457421}"/>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415097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2AB286C1-2879-4883-9290-D0AF39E3CCBD}"/>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3" name="Marcador de pie de página 2">
            <a:extLst>
              <a:ext uri="{FF2B5EF4-FFF2-40B4-BE49-F238E27FC236}">
                <a16:creationId xmlns:a16="http://schemas.microsoft.com/office/drawing/2014/main" id="{2CAF1096-CCF0-44C2-9598-76BC2A12175C}"/>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656CAD2D-4C72-44B7-B9F3-92FFA3740ACC}"/>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2896812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38B507-3500-4629-B2F2-7AC48C1E01D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D50EA6D7-791C-4E87-986D-E787754834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57D705ED-00EB-461E-B480-AE330840F7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B2E98CA-78B1-4B36-9D0C-E8C5E4FD6F3E}"/>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6" name="Marcador de pie de página 5">
            <a:extLst>
              <a:ext uri="{FF2B5EF4-FFF2-40B4-BE49-F238E27FC236}">
                <a16:creationId xmlns:a16="http://schemas.microsoft.com/office/drawing/2014/main" id="{5A23892C-033C-48B6-87A1-BCC76CA9451A}"/>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4262CBC-3995-4A28-BA17-6CA46FEFFB95}"/>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3190899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05D533-46FB-43A8-BD7A-95730709915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519BAED0-224E-47D8-9738-0C13FB7382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842D74BE-B031-4E86-AD55-D8796BC0CA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EFAC0062-ABC7-4426-82BD-285B7AD0E7E8}"/>
              </a:ext>
            </a:extLst>
          </p:cNvPr>
          <p:cNvSpPr>
            <a:spLocks noGrp="1"/>
          </p:cNvSpPr>
          <p:nvPr>
            <p:ph type="dt" sz="half" idx="10"/>
          </p:nvPr>
        </p:nvSpPr>
        <p:spPr/>
        <p:txBody>
          <a:bodyPr/>
          <a:lstStyle/>
          <a:p>
            <a:fld id="{195758DC-3828-44D0-9DAE-68E50B1A7126}" type="datetimeFigureOut">
              <a:rPr lang="es-MX" smtClean="0"/>
              <a:t>26/04/2021</a:t>
            </a:fld>
            <a:endParaRPr lang="es-MX"/>
          </a:p>
        </p:txBody>
      </p:sp>
      <p:sp>
        <p:nvSpPr>
          <p:cNvPr id="6" name="Marcador de pie de página 5">
            <a:extLst>
              <a:ext uri="{FF2B5EF4-FFF2-40B4-BE49-F238E27FC236}">
                <a16:creationId xmlns:a16="http://schemas.microsoft.com/office/drawing/2014/main" id="{C2801F76-CA17-4B67-B9FA-521242A58660}"/>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A42A33BF-8E7B-4836-994B-BE8B7B3521B4}"/>
              </a:ext>
            </a:extLst>
          </p:cNvPr>
          <p:cNvSpPr>
            <a:spLocks noGrp="1"/>
          </p:cNvSpPr>
          <p:nvPr>
            <p:ph type="sldNum" sz="quarter" idx="12"/>
          </p:nvPr>
        </p:nvSpPr>
        <p:spPr/>
        <p:txBody>
          <a:bodyPr/>
          <a:lstStyle/>
          <a:p>
            <a:fld id="{432430AF-8123-44AE-9E01-04F69216376E}" type="slidenum">
              <a:rPr lang="es-MX" smtClean="0"/>
              <a:t>‹Nº›</a:t>
            </a:fld>
            <a:endParaRPr lang="es-MX"/>
          </a:p>
        </p:txBody>
      </p:sp>
    </p:spTree>
    <p:extLst>
      <p:ext uri="{BB962C8B-B14F-4D97-AF65-F5344CB8AC3E}">
        <p14:creationId xmlns:p14="http://schemas.microsoft.com/office/powerpoint/2010/main" val="2948074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3C615A5C-39C7-41C7-9744-D19A7192F1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4AD7112-A9D3-4C33-BB07-DE24F13D45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C2A8E2FE-099C-4E03-8682-7062D2E9C0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5758DC-3828-44D0-9DAE-68E50B1A7126}" type="datetimeFigureOut">
              <a:rPr lang="es-MX" smtClean="0"/>
              <a:t>26/04/2021</a:t>
            </a:fld>
            <a:endParaRPr lang="es-MX"/>
          </a:p>
        </p:txBody>
      </p:sp>
      <p:sp>
        <p:nvSpPr>
          <p:cNvPr id="5" name="Marcador de pie de página 4">
            <a:extLst>
              <a:ext uri="{FF2B5EF4-FFF2-40B4-BE49-F238E27FC236}">
                <a16:creationId xmlns:a16="http://schemas.microsoft.com/office/drawing/2014/main" id="{6A7E8509-540C-42E5-AB16-253ED11E1F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4DE71E8C-82C8-4C27-B46A-088C7B7172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2430AF-8123-44AE-9E01-04F69216376E}" type="slidenum">
              <a:rPr lang="es-MX" smtClean="0"/>
              <a:t>‹Nº›</a:t>
            </a:fld>
            <a:endParaRPr lang="es-MX"/>
          </a:p>
        </p:txBody>
      </p:sp>
    </p:spTree>
    <p:extLst>
      <p:ext uri="{BB962C8B-B14F-4D97-AF65-F5344CB8AC3E}">
        <p14:creationId xmlns:p14="http://schemas.microsoft.com/office/powerpoint/2010/main" val="22019388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3AD41DB-DF9F-49BC-85AE-6AB1840A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CD45B2E-7CA1-40A7-95FD-B50323ECF6FF}"/>
              </a:ext>
            </a:extLst>
          </p:cNvPr>
          <p:cNvSpPr>
            <a:spLocks noGrp="1"/>
          </p:cNvSpPr>
          <p:nvPr>
            <p:ph type="title"/>
          </p:nvPr>
        </p:nvSpPr>
        <p:spPr>
          <a:xfrm>
            <a:off x="446019" y="4926054"/>
            <a:ext cx="4391024" cy="1173700"/>
          </a:xfrm>
        </p:spPr>
        <p:txBody>
          <a:bodyPr anchor="t">
            <a:normAutofit/>
          </a:bodyPr>
          <a:lstStyle/>
          <a:p>
            <a:r>
              <a:rPr lang="es-MX" sz="5400" b="1" dirty="0">
                <a:solidFill>
                  <a:schemeClr val="bg1"/>
                </a:solidFill>
              </a:rPr>
              <a:t>Cryptografía</a:t>
            </a:r>
          </a:p>
        </p:txBody>
      </p:sp>
      <p:pic>
        <p:nvPicPr>
          <p:cNvPr id="5" name="Marcador de contenido 4">
            <a:extLst>
              <a:ext uri="{FF2B5EF4-FFF2-40B4-BE49-F238E27FC236}">
                <a16:creationId xmlns:a16="http://schemas.microsoft.com/office/drawing/2014/main" id="{6B2EC097-3025-4540-A36D-7B7EA6888A92}"/>
              </a:ext>
            </a:extLst>
          </p:cNvPr>
          <p:cNvPicPr>
            <a:picLocks noChangeAspect="1"/>
          </p:cNvPicPr>
          <p:nvPr/>
        </p:nvPicPr>
        <p:blipFill rotWithShape="1">
          <a:blip r:embed="rId2"/>
          <a:srcRect t="16524" b="14667"/>
          <a:stretch/>
        </p:blipFill>
        <p:spPr>
          <a:xfrm>
            <a:off x="20" y="-1"/>
            <a:ext cx="12191980" cy="3984912"/>
          </a:xfrm>
          <a:custGeom>
            <a:avLst/>
            <a:gdLst/>
            <a:ahLst/>
            <a:cxnLst/>
            <a:rect l="l" t="t" r="r" b="b"/>
            <a:pathLst>
              <a:path w="12192000" h="3984912">
                <a:moveTo>
                  <a:pt x="0" y="0"/>
                </a:moveTo>
                <a:lnTo>
                  <a:pt x="12192000" y="0"/>
                </a:lnTo>
                <a:lnTo>
                  <a:pt x="12192000" y="566059"/>
                </a:lnTo>
                <a:lnTo>
                  <a:pt x="12192000" y="794037"/>
                </a:lnTo>
                <a:lnTo>
                  <a:pt x="12192000" y="2336800"/>
                </a:lnTo>
                <a:lnTo>
                  <a:pt x="12192000" y="2631227"/>
                </a:lnTo>
                <a:lnTo>
                  <a:pt x="12192000" y="3908712"/>
                </a:lnTo>
                <a:lnTo>
                  <a:pt x="9439275" y="3984912"/>
                </a:lnTo>
                <a:lnTo>
                  <a:pt x="5572127" y="3737262"/>
                </a:lnTo>
                <a:lnTo>
                  <a:pt x="0" y="3908712"/>
                </a:lnTo>
                <a:lnTo>
                  <a:pt x="0" y="2631227"/>
                </a:lnTo>
                <a:lnTo>
                  <a:pt x="0" y="2336800"/>
                </a:lnTo>
                <a:lnTo>
                  <a:pt x="0" y="794037"/>
                </a:lnTo>
                <a:lnTo>
                  <a:pt x="0" y="566059"/>
                </a:lnTo>
                <a:close/>
              </a:path>
            </a:pathLst>
          </a:custGeom>
        </p:spPr>
      </p:pic>
      <p:grpSp>
        <p:nvGrpSpPr>
          <p:cNvPr id="16" name="Group 15">
            <a:extLst>
              <a:ext uri="{FF2B5EF4-FFF2-40B4-BE49-F238E27FC236}">
                <a16:creationId xmlns:a16="http://schemas.microsoft.com/office/drawing/2014/main" id="{A4AE1828-51FD-4AD7-BCF6-9AF5C696CE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528992"/>
            <a:ext cx="12192000" cy="757168"/>
            <a:chOff x="0" y="2959818"/>
            <a:chExt cx="12192000" cy="757168"/>
          </a:xfrm>
        </p:grpSpPr>
        <p:sp>
          <p:nvSpPr>
            <p:cNvPr id="17" name="Freeform: Shape 16">
              <a:extLst>
                <a:ext uri="{FF2B5EF4-FFF2-40B4-BE49-F238E27FC236}">
                  <a16:creationId xmlns:a16="http://schemas.microsoft.com/office/drawing/2014/main" id="{8542C7CD-02BE-4ADE-8D2F-DFB759D71A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840A04EE-8E37-4C28-B09B-A9593A4AA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9" name="Content Placeholder 8">
            <a:extLst>
              <a:ext uri="{FF2B5EF4-FFF2-40B4-BE49-F238E27FC236}">
                <a16:creationId xmlns:a16="http://schemas.microsoft.com/office/drawing/2014/main" id="{54C355C8-E38C-4DE3-AF07-24ED201238A6}"/>
              </a:ext>
            </a:extLst>
          </p:cNvPr>
          <p:cNvSpPr>
            <a:spLocks noGrp="1"/>
          </p:cNvSpPr>
          <p:nvPr>
            <p:ph idx="1"/>
          </p:nvPr>
        </p:nvSpPr>
        <p:spPr>
          <a:xfrm>
            <a:off x="4837043" y="4479235"/>
            <a:ext cx="6785114" cy="2067339"/>
          </a:xfrm>
        </p:spPr>
        <p:txBody>
          <a:bodyPr>
            <a:normAutofit fontScale="92500" lnSpcReduction="10000"/>
          </a:bodyPr>
          <a:lstStyle/>
          <a:p>
            <a:r>
              <a:rPr lang="en-US" sz="2400" dirty="0">
                <a:solidFill>
                  <a:schemeClr val="bg1">
                    <a:alpha val="80000"/>
                  </a:schemeClr>
                </a:solidFill>
              </a:rPr>
              <a:t>Alumnos:</a:t>
            </a:r>
          </a:p>
          <a:p>
            <a:endParaRPr lang="en-US" sz="2400" dirty="0">
              <a:solidFill>
                <a:schemeClr val="bg1">
                  <a:alpha val="80000"/>
                </a:schemeClr>
              </a:solidFill>
            </a:endParaRPr>
          </a:p>
          <a:p>
            <a:r>
              <a:rPr lang="en-US" sz="2400" dirty="0">
                <a:solidFill>
                  <a:schemeClr val="bg1">
                    <a:alpha val="80000"/>
                  </a:schemeClr>
                </a:solidFill>
              </a:rPr>
              <a:t>CHACON INOSTROSA JAIME ENRIQUE</a:t>
            </a:r>
          </a:p>
          <a:p>
            <a:r>
              <a:rPr lang="en-US" sz="2400" dirty="0">
                <a:solidFill>
                  <a:schemeClr val="bg1">
                    <a:alpha val="80000"/>
                  </a:schemeClr>
                </a:solidFill>
              </a:rPr>
              <a:t>RAMIREZ OLVERA GUILLERMO</a:t>
            </a:r>
          </a:p>
          <a:p>
            <a:r>
              <a:rPr lang="en-US" sz="2400" dirty="0">
                <a:solidFill>
                  <a:schemeClr val="bg1">
                    <a:alpha val="80000"/>
                  </a:schemeClr>
                </a:solidFill>
              </a:rPr>
              <a:t>SANCHEZ MENDEZ EDMUNDO JOSUE</a:t>
            </a:r>
          </a:p>
        </p:txBody>
      </p:sp>
    </p:spTree>
    <p:extLst>
      <p:ext uri="{BB962C8B-B14F-4D97-AF65-F5344CB8AC3E}">
        <p14:creationId xmlns:p14="http://schemas.microsoft.com/office/powerpoint/2010/main" val="98337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50" name="Rectangle 39">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ítulo 1">
            <a:extLst>
              <a:ext uri="{FF2B5EF4-FFF2-40B4-BE49-F238E27FC236}">
                <a16:creationId xmlns:a16="http://schemas.microsoft.com/office/drawing/2014/main" id="{91DBDA6A-8BC8-45B1-80DF-32E8C7674829}"/>
              </a:ext>
            </a:extLst>
          </p:cNvPr>
          <p:cNvSpPr>
            <a:spLocks noGrp="1"/>
          </p:cNvSpPr>
          <p:nvPr>
            <p:ph type="title"/>
          </p:nvPr>
        </p:nvSpPr>
        <p:spPr>
          <a:xfrm>
            <a:off x="6684264" y="932688"/>
            <a:ext cx="4892040" cy="1773936"/>
          </a:xfrm>
        </p:spPr>
        <p:txBody>
          <a:bodyPr anchor="b">
            <a:normAutofit/>
          </a:bodyPr>
          <a:lstStyle/>
          <a:p>
            <a:r>
              <a:rPr lang="es-ES" sz="4000"/>
              <a:t>Parámetros de Funciones en Código</a:t>
            </a:r>
            <a:endParaRPr lang="es-MX" sz="4000"/>
          </a:p>
        </p:txBody>
      </p:sp>
      <p:pic>
        <p:nvPicPr>
          <p:cNvPr id="9" name="Imagen 8">
            <a:extLst>
              <a:ext uri="{FF2B5EF4-FFF2-40B4-BE49-F238E27FC236}">
                <a16:creationId xmlns:a16="http://schemas.microsoft.com/office/drawing/2014/main" id="{2343F72F-74D1-4103-972F-E326A5DB4D32}"/>
              </a:ext>
            </a:extLst>
          </p:cNvPr>
          <p:cNvPicPr>
            <a:picLocks noChangeAspect="1"/>
          </p:cNvPicPr>
          <p:nvPr/>
        </p:nvPicPr>
        <p:blipFill>
          <a:blip r:embed="rId2"/>
          <a:stretch>
            <a:fillRect/>
          </a:stretch>
        </p:blipFill>
        <p:spPr>
          <a:xfrm>
            <a:off x="204062" y="1363907"/>
            <a:ext cx="5687877" cy="4251688"/>
          </a:xfrm>
          <a:prstGeom prst="rect">
            <a:avLst/>
          </a:prstGeom>
        </p:spPr>
      </p:pic>
      <p:cxnSp>
        <p:nvCxnSpPr>
          <p:cNvPr id="51" name="Straight Connector 41">
            <a:extLst>
              <a:ext uri="{FF2B5EF4-FFF2-40B4-BE49-F238E27FC236}">
                <a16:creationId xmlns:a16="http://schemas.microsoft.com/office/drawing/2014/main" id="{7AD0F4D2-80E7-4A78-82EE-BEAEE49454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10">
            <a:extLst>
              <a:ext uri="{FF2B5EF4-FFF2-40B4-BE49-F238E27FC236}">
                <a16:creationId xmlns:a16="http://schemas.microsoft.com/office/drawing/2014/main" id="{57669EB7-562D-46EF-963D-52A1EC0F9DC6}"/>
              </a:ext>
            </a:extLst>
          </p:cNvPr>
          <p:cNvSpPr>
            <a:spLocks noGrp="1"/>
          </p:cNvSpPr>
          <p:nvPr>
            <p:ph idx="1"/>
          </p:nvPr>
        </p:nvSpPr>
        <p:spPr>
          <a:xfrm>
            <a:off x="6684264" y="2898648"/>
            <a:ext cx="4892040" cy="3209544"/>
          </a:xfrm>
        </p:spPr>
        <p:txBody>
          <a:bodyPr anchor="t">
            <a:normAutofit/>
          </a:bodyPr>
          <a:lstStyle/>
          <a:p>
            <a:pPr algn="just"/>
            <a:r>
              <a:rPr lang="es-MX" sz="2000" dirty="0"/>
              <a:t>Para cifrar y descifrar en todos los casos se apoya de 2 funciones extras las cuales hacen uso únicamente del nombre del archivo el cual estamos utilizando para el proceso de cifrado y descifrado los cuales nos ayudarán a colocar las imágenes en formato de bytes para que de ésta manera tengamos un correcto proceso en los modos de operación así como para que al final podamos tener un formato visible al cifrar.</a:t>
            </a:r>
          </a:p>
        </p:txBody>
      </p:sp>
    </p:spTree>
    <p:extLst>
      <p:ext uri="{BB962C8B-B14F-4D97-AF65-F5344CB8AC3E}">
        <p14:creationId xmlns:p14="http://schemas.microsoft.com/office/powerpoint/2010/main" val="3234781866"/>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52">
            <a:extLst>
              <a:ext uri="{FF2B5EF4-FFF2-40B4-BE49-F238E27FC236}">
                <a16:creationId xmlns:a16="http://schemas.microsoft.com/office/drawing/2014/main" id="{7A976E23-29EC-4E20-9EF6-B7CC4A821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54">
            <a:extLst>
              <a:ext uri="{FF2B5EF4-FFF2-40B4-BE49-F238E27FC236}">
                <a16:creationId xmlns:a16="http://schemas.microsoft.com/office/drawing/2014/main" id="{DF5FCEC6-E657-46F1-925F-13ED19212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9" name="Group 56">
            <a:extLst>
              <a:ext uri="{FF2B5EF4-FFF2-40B4-BE49-F238E27FC236}">
                <a16:creationId xmlns:a16="http://schemas.microsoft.com/office/drawing/2014/main" id="{30A6DB23-0C0E-401A-9D98-117AB6A50D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58" name="Oval 57">
              <a:extLst>
                <a:ext uri="{FF2B5EF4-FFF2-40B4-BE49-F238E27FC236}">
                  <a16:creationId xmlns:a16="http://schemas.microsoft.com/office/drawing/2014/main" id="{5273BFBE-FE1A-435E-AE56-7D2E95789F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A4D31599-5200-49B2-A785-7953989764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5841AED9-5BC7-47E7-941C-35EB0BAC66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92C2828F-069F-445B-9379-0747EA8AC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Oval 61">
              <a:extLst>
                <a:ext uri="{FF2B5EF4-FFF2-40B4-BE49-F238E27FC236}">
                  <a16:creationId xmlns:a16="http://schemas.microsoft.com/office/drawing/2014/main" id="{AECEFDED-5260-44F3-A4DD-57D42112A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62">
              <a:extLst>
                <a:ext uri="{FF2B5EF4-FFF2-40B4-BE49-F238E27FC236}">
                  <a16:creationId xmlns:a16="http://schemas.microsoft.com/office/drawing/2014/main" id="{5C90D502-4A5F-49FF-806A-67337B8BC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ítulo 1">
            <a:extLst>
              <a:ext uri="{FF2B5EF4-FFF2-40B4-BE49-F238E27FC236}">
                <a16:creationId xmlns:a16="http://schemas.microsoft.com/office/drawing/2014/main" id="{8E354A16-5D44-409B-9270-DC4FBE50A0F8}"/>
              </a:ext>
            </a:extLst>
          </p:cNvPr>
          <p:cNvSpPr>
            <a:spLocks noGrp="1"/>
          </p:cNvSpPr>
          <p:nvPr>
            <p:ph type="title"/>
          </p:nvPr>
        </p:nvSpPr>
        <p:spPr>
          <a:xfrm>
            <a:off x="670707" y="1069591"/>
            <a:ext cx="4206234" cy="2074997"/>
          </a:xfrm>
          <a:noFill/>
        </p:spPr>
        <p:txBody>
          <a:bodyPr anchor="b">
            <a:normAutofit/>
          </a:bodyPr>
          <a:lstStyle/>
          <a:p>
            <a:pPr algn="ctr"/>
            <a:r>
              <a:rPr lang="es-ES" sz="4800" b="1" i="1" dirty="0">
                <a:solidFill>
                  <a:schemeClr val="bg1"/>
                </a:solidFill>
                <a:effectLst>
                  <a:outerShdw blurRad="38100" dist="38100" dir="2700000" algn="tl">
                    <a:srgbClr val="000000">
                      <a:alpha val="43137"/>
                    </a:srgbClr>
                  </a:outerShdw>
                </a:effectLst>
              </a:rPr>
              <a:t>Pasos Necesarios Para Cifrar y Descifrar</a:t>
            </a:r>
            <a:endParaRPr lang="es-MX" sz="4800" b="1" i="1" dirty="0">
              <a:solidFill>
                <a:schemeClr val="bg1"/>
              </a:solidFill>
              <a:effectLst>
                <a:outerShdw blurRad="38100" dist="38100" dir="2700000" algn="tl">
                  <a:srgbClr val="000000">
                    <a:alpha val="43137"/>
                  </a:srgbClr>
                </a:outerShdw>
              </a:effectLst>
            </a:endParaRPr>
          </a:p>
        </p:txBody>
      </p:sp>
      <p:sp>
        <p:nvSpPr>
          <p:cNvPr id="91" name="Rectangle 64">
            <a:extLst>
              <a:ext uri="{FF2B5EF4-FFF2-40B4-BE49-F238E27FC236}">
                <a16:creationId xmlns:a16="http://schemas.microsoft.com/office/drawing/2014/main" id="{FF0BDB76-BCEC-498E-BA26-C763CD9FA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 name="Group 66">
            <a:extLst>
              <a:ext uri="{FF2B5EF4-FFF2-40B4-BE49-F238E27FC236}">
                <a16:creationId xmlns:a16="http://schemas.microsoft.com/office/drawing/2014/main" id="{DD8DF5DF-A251-4BC2-8965-4EDDD01FC5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93" name="Straight Connector 67">
              <a:extLst>
                <a:ext uri="{FF2B5EF4-FFF2-40B4-BE49-F238E27FC236}">
                  <a16:creationId xmlns:a16="http://schemas.microsoft.com/office/drawing/2014/main" id="{8930D52D-708D-43A1-B073-469EFDB020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94" name="Straight Connector 68">
              <a:extLst>
                <a:ext uri="{FF2B5EF4-FFF2-40B4-BE49-F238E27FC236}">
                  <a16:creationId xmlns:a16="http://schemas.microsoft.com/office/drawing/2014/main" id="{C82491CB-6849-43BB-926B-D979A3DB09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1251642-9512-4A11-9670-BD1C3A9981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95" name="Straight Connector 70">
              <a:extLst>
                <a:ext uri="{FF2B5EF4-FFF2-40B4-BE49-F238E27FC236}">
                  <a16:creationId xmlns:a16="http://schemas.microsoft.com/office/drawing/2014/main" id="{3D277633-FF55-420D-87BC-0CB11FD6D06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4" name="Imagen 3">
            <a:extLst>
              <a:ext uri="{FF2B5EF4-FFF2-40B4-BE49-F238E27FC236}">
                <a16:creationId xmlns:a16="http://schemas.microsoft.com/office/drawing/2014/main" id="{3F28D50D-3227-4736-84C1-7E9D2E83CEFD}"/>
              </a:ext>
            </a:extLst>
          </p:cNvPr>
          <p:cNvPicPr>
            <a:picLocks noChangeAspect="1"/>
          </p:cNvPicPr>
          <p:nvPr/>
        </p:nvPicPr>
        <p:blipFill>
          <a:blip r:embed="rId2"/>
          <a:stretch>
            <a:fillRect/>
          </a:stretch>
        </p:blipFill>
        <p:spPr>
          <a:xfrm>
            <a:off x="4898253" y="589492"/>
            <a:ext cx="7229849" cy="2747341"/>
          </a:xfrm>
          <a:prstGeom prst="rect">
            <a:avLst/>
          </a:prstGeom>
        </p:spPr>
      </p:pic>
      <p:grpSp>
        <p:nvGrpSpPr>
          <p:cNvPr id="96" name="Group 72">
            <a:extLst>
              <a:ext uri="{FF2B5EF4-FFF2-40B4-BE49-F238E27FC236}">
                <a16:creationId xmlns:a16="http://schemas.microsoft.com/office/drawing/2014/main" id="{298B576C-FDA2-46DE-8408-3A76DCF506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6693312" y="774915"/>
            <a:ext cx="304800" cy="429768"/>
            <a:chOff x="215328" y="-46937"/>
            <a:chExt cx="304800" cy="2773841"/>
          </a:xfrm>
        </p:grpSpPr>
        <p:cxnSp>
          <p:nvCxnSpPr>
            <p:cNvPr id="74" name="Straight Connector 73">
              <a:extLst>
                <a:ext uri="{FF2B5EF4-FFF2-40B4-BE49-F238E27FC236}">
                  <a16:creationId xmlns:a16="http://schemas.microsoft.com/office/drawing/2014/main" id="{94AEA101-943D-4073-AD87-C8D783165E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103D701-5E08-4A2A-AE99-626C6463592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8DF778A-A412-4E7C-9B61-E33D13A5329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4EC28832-D2CA-45C0-9C43-0AF9985324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97" name="Rectangle 78">
            <a:extLst>
              <a:ext uri="{FF2B5EF4-FFF2-40B4-BE49-F238E27FC236}">
                <a16:creationId xmlns:a16="http://schemas.microsoft.com/office/drawing/2014/main" id="{1452CEF2-C9EC-4C15-99E4-C781AB08A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8" name="Group 80">
            <a:extLst>
              <a:ext uri="{FF2B5EF4-FFF2-40B4-BE49-F238E27FC236}">
                <a16:creationId xmlns:a16="http://schemas.microsoft.com/office/drawing/2014/main" id="{600459E6-26A3-4EAC-A34C-D0792D88CC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1264D5E9-C8D4-444A-8B1B-C11FB47CBA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DD99233-66AB-4E60-AF8A-A3259E6A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64E8492A-EE2A-4BE3-A4B2-2BCE77DA407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222A220-AA24-4E60-83D6-D32FEB34D8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13" name="Content Placeholder 12">
            <a:extLst>
              <a:ext uri="{FF2B5EF4-FFF2-40B4-BE49-F238E27FC236}">
                <a16:creationId xmlns:a16="http://schemas.microsoft.com/office/drawing/2014/main" id="{3D44A0A7-0835-4C1B-8BE3-1873BAAF6FF9}"/>
              </a:ext>
            </a:extLst>
          </p:cNvPr>
          <p:cNvSpPr>
            <a:spLocks noGrp="1"/>
          </p:cNvSpPr>
          <p:nvPr>
            <p:ph idx="1"/>
          </p:nvPr>
        </p:nvSpPr>
        <p:spPr>
          <a:xfrm>
            <a:off x="630937" y="3952890"/>
            <a:ext cx="4364834" cy="2305002"/>
          </a:xfrm>
          <a:noFill/>
        </p:spPr>
        <p:txBody>
          <a:bodyPr anchor="t">
            <a:normAutofit lnSpcReduction="10000"/>
          </a:bodyPr>
          <a:lstStyle/>
          <a:p>
            <a:pPr algn="just"/>
            <a:r>
              <a:rPr lang="es-MX" sz="1800" dirty="0">
                <a:solidFill>
                  <a:schemeClr val="bg1"/>
                </a:solidFill>
              </a:rPr>
              <a:t>Primero para poder hacer el cifrado nosotros elegimos tanto el nombre del archivo que queremos cifrar así como También su modo de operación correspondiente, los cuales nos van a pedir como argumentos el password, el nombre del archivo o imagen correspondiente y en algunos casos el vector de inicialización.</a:t>
            </a:r>
          </a:p>
        </p:txBody>
      </p:sp>
      <p:pic>
        <p:nvPicPr>
          <p:cNvPr id="9" name="Marcador de contenido 8">
            <a:extLst>
              <a:ext uri="{FF2B5EF4-FFF2-40B4-BE49-F238E27FC236}">
                <a16:creationId xmlns:a16="http://schemas.microsoft.com/office/drawing/2014/main" id="{D0BBEF43-91E7-4CB3-AE64-2F791ED84DF1}"/>
              </a:ext>
            </a:extLst>
          </p:cNvPr>
          <p:cNvPicPr>
            <a:picLocks noChangeAspect="1"/>
          </p:cNvPicPr>
          <p:nvPr/>
        </p:nvPicPr>
        <p:blipFill rotWithShape="1">
          <a:blip r:embed="rId3"/>
          <a:srcRect l="1" r="23881" b="-2"/>
          <a:stretch/>
        </p:blipFill>
        <p:spPr>
          <a:xfrm>
            <a:off x="4935538" y="3673652"/>
            <a:ext cx="6872637" cy="2866709"/>
          </a:xfrm>
          <a:prstGeom prst="rect">
            <a:avLst/>
          </a:prstGeom>
        </p:spPr>
      </p:pic>
    </p:spTree>
    <p:extLst>
      <p:ext uri="{BB962C8B-B14F-4D97-AF65-F5344CB8AC3E}">
        <p14:creationId xmlns:p14="http://schemas.microsoft.com/office/powerpoint/2010/main" val="72570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0EEAFE5-15EB-4DBE-B86D-FB6FB2424E96}"/>
              </a:ext>
            </a:extLst>
          </p:cNvPr>
          <p:cNvSpPr>
            <a:spLocks noGrp="1"/>
          </p:cNvSpPr>
          <p:nvPr>
            <p:ph type="title"/>
          </p:nvPr>
        </p:nvSpPr>
        <p:spPr>
          <a:xfrm>
            <a:off x="1155557" y="4551036"/>
            <a:ext cx="4284420" cy="1687143"/>
          </a:xfrm>
        </p:spPr>
        <p:txBody>
          <a:bodyPr anchor="t">
            <a:normAutofit/>
          </a:bodyPr>
          <a:lstStyle/>
          <a:p>
            <a:r>
              <a:rPr lang="es-MX">
                <a:solidFill>
                  <a:schemeClr val="bg1"/>
                </a:solidFill>
              </a:rPr>
              <a:t>Pasos para Cifrar</a:t>
            </a:r>
          </a:p>
        </p:txBody>
      </p:sp>
      <p:sp>
        <p:nvSpPr>
          <p:cNvPr id="14" name="Rectangle 13">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a:extLst>
              <a:ext uri="{FF2B5EF4-FFF2-40B4-BE49-F238E27FC236}">
                <a16:creationId xmlns:a16="http://schemas.microsoft.com/office/drawing/2014/main" id="{4E0082EB-7EA7-4C96-A196-A28A622E764B}"/>
              </a:ext>
            </a:extLst>
          </p:cNvPr>
          <p:cNvPicPr>
            <a:picLocks noChangeAspect="1"/>
          </p:cNvPicPr>
          <p:nvPr/>
        </p:nvPicPr>
        <p:blipFill rotWithShape="1">
          <a:blip r:embed="rId2"/>
          <a:srcRect t="13895" r="-2" b="9099"/>
          <a:stretch/>
        </p:blipFill>
        <p:spPr>
          <a:xfrm>
            <a:off x="1155556" y="637762"/>
            <a:ext cx="9889765" cy="3579308"/>
          </a:xfrm>
          <a:prstGeom prst="rect">
            <a:avLst/>
          </a:prstGeom>
        </p:spPr>
      </p:pic>
      <p:sp>
        <p:nvSpPr>
          <p:cNvPr id="16" name="Rectangle 15">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4650" y="4544112"/>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5EEBD0B0-392C-4F4C-8A5D-F899558CA5BF}"/>
              </a:ext>
            </a:extLst>
          </p:cNvPr>
          <p:cNvSpPr>
            <a:spLocks noGrp="1"/>
          </p:cNvSpPr>
          <p:nvPr>
            <p:ph idx="1"/>
          </p:nvPr>
        </p:nvSpPr>
        <p:spPr>
          <a:xfrm>
            <a:off x="6734649" y="4750698"/>
            <a:ext cx="4310672" cy="1463834"/>
          </a:xfrm>
        </p:spPr>
        <p:txBody>
          <a:bodyPr>
            <a:normAutofit fontScale="85000" lnSpcReduction="10000"/>
          </a:bodyPr>
          <a:lstStyle/>
          <a:p>
            <a:r>
              <a:rPr lang="es-MX" sz="1600" dirty="0"/>
              <a:t>Primero colocamos nuestro password o key dentro de un haslib para hacer un ley objeto el cual tiene un formato mas adecuado, posteriormente colocamos el modo que queremos utilizar y pasamos la imagen a un formato de bytes el cual Podemos manejar para posteriormente hacer el cifrado con “encrypt” y darle una salida hacia un archivo de formato .bmp con el nombre correspondiente y visualizable.</a:t>
            </a:r>
          </a:p>
        </p:txBody>
      </p:sp>
    </p:spTree>
    <p:extLst>
      <p:ext uri="{BB962C8B-B14F-4D97-AF65-F5344CB8AC3E}">
        <p14:creationId xmlns:p14="http://schemas.microsoft.com/office/powerpoint/2010/main" val="17033893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0EEAFE5-15EB-4DBE-B86D-FB6FB2424E96}"/>
              </a:ext>
            </a:extLst>
          </p:cNvPr>
          <p:cNvSpPr>
            <a:spLocks noGrp="1"/>
          </p:cNvSpPr>
          <p:nvPr>
            <p:ph type="title"/>
          </p:nvPr>
        </p:nvSpPr>
        <p:spPr>
          <a:xfrm>
            <a:off x="1155557" y="4551036"/>
            <a:ext cx="4284420" cy="1687143"/>
          </a:xfrm>
        </p:spPr>
        <p:txBody>
          <a:bodyPr anchor="t">
            <a:normAutofit/>
          </a:bodyPr>
          <a:lstStyle/>
          <a:p>
            <a:r>
              <a:rPr lang="es-MX" dirty="0">
                <a:solidFill>
                  <a:schemeClr val="bg1"/>
                </a:solidFill>
              </a:rPr>
              <a:t>Pasos para Descifrar</a:t>
            </a:r>
          </a:p>
        </p:txBody>
      </p:sp>
      <p:sp>
        <p:nvSpPr>
          <p:cNvPr id="14" name="Rectangle 13">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4650" y="4544112"/>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5EEBD0B0-392C-4F4C-8A5D-F899558CA5BF}"/>
              </a:ext>
            </a:extLst>
          </p:cNvPr>
          <p:cNvSpPr>
            <a:spLocks noGrp="1"/>
          </p:cNvSpPr>
          <p:nvPr>
            <p:ph idx="1"/>
          </p:nvPr>
        </p:nvSpPr>
        <p:spPr>
          <a:xfrm>
            <a:off x="6734649" y="4750698"/>
            <a:ext cx="4310672" cy="1463834"/>
          </a:xfrm>
        </p:spPr>
        <p:txBody>
          <a:bodyPr>
            <a:normAutofit fontScale="85000" lnSpcReduction="20000"/>
          </a:bodyPr>
          <a:lstStyle/>
          <a:p>
            <a:r>
              <a:rPr lang="es-MX" sz="1600" dirty="0"/>
              <a:t>El proceso es muy parecido al cifrado, primero colocamos nuestro password o key dentro de un haslib para hacer un ley objeto el cual tiene un formato mas adecuado, posteriormente colocamos el modo que queremos utilizar y pasamos la imagen a un formato de bytes el cual podemos manejar para posteriormente hacer el cifrado con “decrypt” y darle una salida hacia un archivo de formato .bmp con el nombre correspondiente y visualizable.</a:t>
            </a:r>
          </a:p>
        </p:txBody>
      </p:sp>
      <p:pic>
        <p:nvPicPr>
          <p:cNvPr id="4" name="Imagen 3">
            <a:extLst>
              <a:ext uri="{FF2B5EF4-FFF2-40B4-BE49-F238E27FC236}">
                <a16:creationId xmlns:a16="http://schemas.microsoft.com/office/drawing/2014/main" id="{BE6649DE-2D84-4CA8-9A4D-6AB9335A2714}"/>
              </a:ext>
            </a:extLst>
          </p:cNvPr>
          <p:cNvPicPr>
            <a:picLocks noChangeAspect="1"/>
          </p:cNvPicPr>
          <p:nvPr/>
        </p:nvPicPr>
        <p:blipFill>
          <a:blip r:embed="rId2"/>
          <a:stretch>
            <a:fillRect/>
          </a:stretch>
        </p:blipFill>
        <p:spPr>
          <a:xfrm>
            <a:off x="2133469" y="614669"/>
            <a:ext cx="7620131" cy="3492560"/>
          </a:xfrm>
          <a:prstGeom prst="rect">
            <a:avLst/>
          </a:prstGeom>
        </p:spPr>
      </p:pic>
    </p:spTree>
    <p:extLst>
      <p:ext uri="{BB962C8B-B14F-4D97-AF65-F5344CB8AC3E}">
        <p14:creationId xmlns:p14="http://schemas.microsoft.com/office/powerpoint/2010/main" val="669740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pct2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41449AB-9793-44A5-A861-9F0DF198F633}"/>
              </a:ext>
            </a:extLst>
          </p:cNvPr>
          <p:cNvSpPr>
            <a:spLocks noGrp="1"/>
          </p:cNvSpPr>
          <p:nvPr>
            <p:ph type="title"/>
          </p:nvPr>
        </p:nvSpPr>
        <p:spPr/>
        <p:txBody>
          <a:bodyPr>
            <a:normAutofit/>
          </a:bodyPr>
          <a:lstStyle/>
          <a:p>
            <a:r>
              <a:rPr lang="es-MX" sz="5400" b="1" dirty="0"/>
              <a:t>Pasos de Cifrado y Descifrado</a:t>
            </a:r>
          </a:p>
        </p:txBody>
      </p:sp>
      <p:sp>
        <p:nvSpPr>
          <p:cNvPr id="3" name="Marcador de texto 2">
            <a:extLst>
              <a:ext uri="{FF2B5EF4-FFF2-40B4-BE49-F238E27FC236}">
                <a16:creationId xmlns:a16="http://schemas.microsoft.com/office/drawing/2014/main" id="{87367EBE-0CCE-42CE-B403-B2BA065DE7E6}"/>
              </a:ext>
            </a:extLst>
          </p:cNvPr>
          <p:cNvSpPr>
            <a:spLocks noGrp="1"/>
          </p:cNvSpPr>
          <p:nvPr>
            <p:ph type="body" idx="1"/>
          </p:nvPr>
        </p:nvSpPr>
        <p:spPr/>
        <p:txBody>
          <a:bodyPr>
            <a:normAutofit/>
          </a:bodyPr>
          <a:lstStyle/>
          <a:p>
            <a:pPr algn="ctr"/>
            <a:r>
              <a:rPr lang="es-MX" sz="3600" dirty="0"/>
              <a:t>Cifrado</a:t>
            </a:r>
          </a:p>
        </p:txBody>
      </p:sp>
      <p:pic>
        <p:nvPicPr>
          <p:cNvPr id="8" name="Marcador de contenido 7">
            <a:extLst>
              <a:ext uri="{FF2B5EF4-FFF2-40B4-BE49-F238E27FC236}">
                <a16:creationId xmlns:a16="http://schemas.microsoft.com/office/drawing/2014/main" id="{C77B72C9-EF93-4D7C-B7F0-3A1BCE4F3562}"/>
              </a:ext>
            </a:extLst>
          </p:cNvPr>
          <p:cNvPicPr>
            <a:picLocks noGrp="1" noChangeAspect="1"/>
          </p:cNvPicPr>
          <p:nvPr>
            <p:ph sz="half" idx="2"/>
          </p:nvPr>
        </p:nvPicPr>
        <p:blipFill>
          <a:blip r:embed="rId2"/>
          <a:stretch>
            <a:fillRect/>
          </a:stretch>
        </p:blipFill>
        <p:spPr>
          <a:xfrm>
            <a:off x="1102425" y="2505075"/>
            <a:ext cx="4139425" cy="4304758"/>
          </a:xfrm>
        </p:spPr>
      </p:pic>
      <p:sp>
        <p:nvSpPr>
          <p:cNvPr id="5" name="Marcador de texto 4">
            <a:extLst>
              <a:ext uri="{FF2B5EF4-FFF2-40B4-BE49-F238E27FC236}">
                <a16:creationId xmlns:a16="http://schemas.microsoft.com/office/drawing/2014/main" id="{13740083-910C-4585-BF96-491C20EEC9CA}"/>
              </a:ext>
            </a:extLst>
          </p:cNvPr>
          <p:cNvSpPr>
            <a:spLocks noGrp="1"/>
          </p:cNvSpPr>
          <p:nvPr>
            <p:ph type="body" sz="quarter" idx="3"/>
          </p:nvPr>
        </p:nvSpPr>
        <p:spPr/>
        <p:txBody>
          <a:bodyPr>
            <a:normAutofit/>
          </a:bodyPr>
          <a:lstStyle/>
          <a:p>
            <a:pPr algn="ctr"/>
            <a:r>
              <a:rPr lang="es-MX" sz="3600" dirty="0"/>
              <a:t>Descifrado</a:t>
            </a:r>
          </a:p>
        </p:txBody>
      </p:sp>
      <p:pic>
        <p:nvPicPr>
          <p:cNvPr id="10" name="Marcador de contenido 9">
            <a:extLst>
              <a:ext uri="{FF2B5EF4-FFF2-40B4-BE49-F238E27FC236}">
                <a16:creationId xmlns:a16="http://schemas.microsoft.com/office/drawing/2014/main" id="{C27A0729-6ED4-4C3A-BFA4-32F06A762629}"/>
              </a:ext>
            </a:extLst>
          </p:cNvPr>
          <p:cNvPicPr>
            <a:picLocks noGrp="1" noChangeAspect="1"/>
          </p:cNvPicPr>
          <p:nvPr>
            <p:ph sz="quarter" idx="4"/>
          </p:nvPr>
        </p:nvPicPr>
        <p:blipFill>
          <a:blip r:embed="rId3"/>
          <a:stretch>
            <a:fillRect/>
          </a:stretch>
        </p:blipFill>
        <p:spPr>
          <a:xfrm>
            <a:off x="6950152" y="2505075"/>
            <a:ext cx="4045069" cy="4281969"/>
          </a:xfrm>
        </p:spPr>
      </p:pic>
    </p:spTree>
    <p:extLst>
      <p:ext uri="{BB962C8B-B14F-4D97-AF65-F5344CB8AC3E}">
        <p14:creationId xmlns:p14="http://schemas.microsoft.com/office/powerpoint/2010/main" val="8759402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Imagen 17" descr="Tela de colores&#10;&#10;Descripción generada automáticamente con confianza media">
            <a:extLst>
              <a:ext uri="{FF2B5EF4-FFF2-40B4-BE49-F238E27FC236}">
                <a16:creationId xmlns:a16="http://schemas.microsoft.com/office/drawing/2014/main" id="{48D80C48-E9F1-4DC0-9B10-8A9DBB20A6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2475" y="4076259"/>
            <a:ext cx="3379896" cy="2247631"/>
          </a:xfrm>
          <a:prstGeom prst="rect">
            <a:avLst/>
          </a:prstGeom>
        </p:spPr>
      </p:pic>
      <p:sp>
        <p:nvSpPr>
          <p:cNvPr id="19" name="CuadroTexto 18">
            <a:extLst>
              <a:ext uri="{FF2B5EF4-FFF2-40B4-BE49-F238E27FC236}">
                <a16:creationId xmlns:a16="http://schemas.microsoft.com/office/drawing/2014/main" id="{1062DA8E-4BCE-4B47-918D-199FF92628D3}"/>
              </a:ext>
            </a:extLst>
          </p:cNvPr>
          <p:cNvSpPr txBox="1"/>
          <p:nvPr/>
        </p:nvSpPr>
        <p:spPr>
          <a:xfrm>
            <a:off x="5229137" y="3593163"/>
            <a:ext cx="1314274" cy="369332"/>
          </a:xfrm>
          <a:prstGeom prst="rect">
            <a:avLst/>
          </a:prstGeom>
          <a:noFill/>
        </p:spPr>
        <p:txBody>
          <a:bodyPr wrap="square" rtlCol="0">
            <a:spAutoFit/>
          </a:bodyPr>
          <a:lstStyle/>
          <a:p>
            <a:r>
              <a:rPr lang="es-MX" dirty="0"/>
              <a:t>Cifrado CFB</a:t>
            </a:r>
          </a:p>
        </p:txBody>
      </p:sp>
      <p:pic>
        <p:nvPicPr>
          <p:cNvPr id="27" name="Imagen 26" descr="Gráfico&#10;&#10;Descripción generada automáticamente con confianza baja">
            <a:extLst>
              <a:ext uri="{FF2B5EF4-FFF2-40B4-BE49-F238E27FC236}">
                <a16:creationId xmlns:a16="http://schemas.microsoft.com/office/drawing/2014/main" id="{9AD3D93D-F433-4BCF-AE10-180B8D937B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6612" y="28575"/>
            <a:ext cx="5867400" cy="6829425"/>
          </a:xfrm>
          <a:prstGeom prst="rect">
            <a:avLst/>
          </a:prstGeom>
        </p:spPr>
      </p:pic>
      <p:pic>
        <p:nvPicPr>
          <p:cNvPr id="28" name="Imagen 27" descr="Imagen que contiene Icono&#10;&#10;Descripción generada automáticamente">
            <a:extLst>
              <a:ext uri="{FF2B5EF4-FFF2-40B4-BE49-F238E27FC236}">
                <a16:creationId xmlns:a16="http://schemas.microsoft.com/office/drawing/2014/main" id="{7C227B89-AA7D-4777-94A3-8DBFF6BEF4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0011" y="118746"/>
            <a:ext cx="1577275" cy="1273825"/>
          </a:xfrm>
          <a:prstGeom prst="rect">
            <a:avLst/>
          </a:prstGeom>
        </p:spPr>
      </p:pic>
      <p:pic>
        <p:nvPicPr>
          <p:cNvPr id="29" name="Imagen 28" descr="Gráfico, Histograma&#10;&#10;Descripción generada automáticamente">
            <a:extLst>
              <a:ext uri="{FF2B5EF4-FFF2-40B4-BE49-F238E27FC236}">
                <a16:creationId xmlns:a16="http://schemas.microsoft.com/office/drawing/2014/main" id="{D46E59E3-8AF3-4770-AD04-94F34CAA05A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35303" y="1450921"/>
            <a:ext cx="1681983" cy="1273825"/>
          </a:xfrm>
          <a:prstGeom prst="rect">
            <a:avLst/>
          </a:prstGeom>
        </p:spPr>
      </p:pic>
    </p:spTree>
    <p:extLst>
      <p:ext uri="{BB962C8B-B14F-4D97-AF65-F5344CB8AC3E}">
        <p14:creationId xmlns:p14="http://schemas.microsoft.com/office/powerpoint/2010/main" val="12397221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Gráfico&#10;&#10;Descripción generada automáticamente con confianza baja">
            <a:extLst>
              <a:ext uri="{FF2B5EF4-FFF2-40B4-BE49-F238E27FC236}">
                <a16:creationId xmlns:a16="http://schemas.microsoft.com/office/drawing/2014/main" id="{8BE021F3-FB4D-4BAB-9627-01E6C3DF15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2300" y="14287"/>
            <a:ext cx="5867400" cy="6829425"/>
          </a:xfrm>
          <a:prstGeom prst="rect">
            <a:avLst/>
          </a:prstGeom>
        </p:spPr>
      </p:pic>
    </p:spTree>
    <p:extLst>
      <p:ext uri="{BB962C8B-B14F-4D97-AF65-F5344CB8AC3E}">
        <p14:creationId xmlns:p14="http://schemas.microsoft.com/office/powerpoint/2010/main" val="1555769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9F716D-4890-46D0-817E-C7C5600A3193}"/>
              </a:ext>
            </a:extLst>
          </p:cNvPr>
          <p:cNvSpPr>
            <a:spLocks noGrp="1"/>
          </p:cNvSpPr>
          <p:nvPr>
            <p:ph type="title"/>
          </p:nvPr>
        </p:nvSpPr>
        <p:spPr/>
        <p:txBody>
          <a:bodyPr/>
          <a:lstStyle/>
          <a:p>
            <a:r>
              <a:rPr lang="es-MX" dirty="0"/>
              <a:t>Descifrando *_eCBC.bmp con el modo OFB</a:t>
            </a:r>
          </a:p>
        </p:txBody>
      </p:sp>
      <p:pic>
        <p:nvPicPr>
          <p:cNvPr id="7" name="Imagen 6">
            <a:extLst>
              <a:ext uri="{FF2B5EF4-FFF2-40B4-BE49-F238E27FC236}">
                <a16:creationId xmlns:a16="http://schemas.microsoft.com/office/drawing/2014/main" id="{93ADC0C7-4ADC-487B-A60C-37EFC9979EA2}"/>
              </a:ext>
            </a:extLst>
          </p:cNvPr>
          <p:cNvPicPr>
            <a:picLocks noChangeAspect="1"/>
          </p:cNvPicPr>
          <p:nvPr/>
        </p:nvPicPr>
        <p:blipFill>
          <a:blip r:embed="rId2"/>
          <a:stretch>
            <a:fillRect/>
          </a:stretch>
        </p:blipFill>
        <p:spPr>
          <a:xfrm>
            <a:off x="472358" y="3018163"/>
            <a:ext cx="5039428" cy="1676634"/>
          </a:xfrm>
          <a:prstGeom prst="rect">
            <a:avLst/>
          </a:prstGeom>
        </p:spPr>
      </p:pic>
      <p:pic>
        <p:nvPicPr>
          <p:cNvPr id="9" name="Imagen 8">
            <a:extLst>
              <a:ext uri="{FF2B5EF4-FFF2-40B4-BE49-F238E27FC236}">
                <a16:creationId xmlns:a16="http://schemas.microsoft.com/office/drawing/2014/main" id="{A50FCB2A-EF1F-4241-A63B-103BDE9F023E}"/>
              </a:ext>
            </a:extLst>
          </p:cNvPr>
          <p:cNvPicPr>
            <a:picLocks noChangeAspect="1"/>
          </p:cNvPicPr>
          <p:nvPr/>
        </p:nvPicPr>
        <p:blipFill>
          <a:blip r:embed="rId3"/>
          <a:stretch>
            <a:fillRect/>
          </a:stretch>
        </p:blipFill>
        <p:spPr>
          <a:xfrm>
            <a:off x="6020292" y="4471341"/>
            <a:ext cx="5484614" cy="2033977"/>
          </a:xfrm>
          <a:prstGeom prst="rect">
            <a:avLst/>
          </a:prstGeom>
        </p:spPr>
      </p:pic>
      <p:pic>
        <p:nvPicPr>
          <p:cNvPr id="13" name="Imagen 12">
            <a:extLst>
              <a:ext uri="{FF2B5EF4-FFF2-40B4-BE49-F238E27FC236}">
                <a16:creationId xmlns:a16="http://schemas.microsoft.com/office/drawing/2014/main" id="{F9BAD0E4-2A33-43E2-861D-27D2D21B9001}"/>
              </a:ext>
            </a:extLst>
          </p:cNvPr>
          <p:cNvPicPr>
            <a:picLocks noChangeAspect="1"/>
          </p:cNvPicPr>
          <p:nvPr/>
        </p:nvPicPr>
        <p:blipFill>
          <a:blip r:embed="rId4"/>
          <a:stretch>
            <a:fillRect/>
          </a:stretch>
        </p:blipFill>
        <p:spPr>
          <a:xfrm>
            <a:off x="6138095" y="2079820"/>
            <a:ext cx="5249008" cy="1876687"/>
          </a:xfrm>
          <a:prstGeom prst="rect">
            <a:avLst/>
          </a:prstGeom>
        </p:spPr>
      </p:pic>
      <p:sp>
        <p:nvSpPr>
          <p:cNvPr id="14" name="CuadroTexto 13">
            <a:extLst>
              <a:ext uri="{FF2B5EF4-FFF2-40B4-BE49-F238E27FC236}">
                <a16:creationId xmlns:a16="http://schemas.microsoft.com/office/drawing/2014/main" id="{A65089C8-A093-4BEC-95DE-447874C93127}"/>
              </a:ext>
            </a:extLst>
          </p:cNvPr>
          <p:cNvSpPr txBox="1"/>
          <p:nvPr/>
        </p:nvSpPr>
        <p:spPr>
          <a:xfrm>
            <a:off x="2190923" y="2585739"/>
            <a:ext cx="1602297" cy="369332"/>
          </a:xfrm>
          <a:prstGeom prst="rect">
            <a:avLst/>
          </a:prstGeom>
          <a:noFill/>
        </p:spPr>
        <p:txBody>
          <a:bodyPr wrap="square" rtlCol="0">
            <a:spAutoFit/>
          </a:bodyPr>
          <a:lstStyle/>
          <a:p>
            <a:r>
              <a:rPr lang="es-MX" dirty="0"/>
              <a:t>Cifrado CBC</a:t>
            </a:r>
          </a:p>
        </p:txBody>
      </p:sp>
      <p:sp>
        <p:nvSpPr>
          <p:cNvPr id="15" name="CuadroTexto 14">
            <a:extLst>
              <a:ext uri="{FF2B5EF4-FFF2-40B4-BE49-F238E27FC236}">
                <a16:creationId xmlns:a16="http://schemas.microsoft.com/office/drawing/2014/main" id="{38F62B7C-3DC5-4696-8878-F5455AEE445D}"/>
              </a:ext>
            </a:extLst>
          </p:cNvPr>
          <p:cNvSpPr txBox="1"/>
          <p:nvPr/>
        </p:nvSpPr>
        <p:spPr>
          <a:xfrm>
            <a:off x="7961450" y="1690688"/>
            <a:ext cx="1602297" cy="369332"/>
          </a:xfrm>
          <a:prstGeom prst="rect">
            <a:avLst/>
          </a:prstGeom>
          <a:noFill/>
        </p:spPr>
        <p:txBody>
          <a:bodyPr wrap="square" rtlCol="0">
            <a:spAutoFit/>
          </a:bodyPr>
          <a:lstStyle/>
          <a:p>
            <a:r>
              <a:rPr lang="es-MX" dirty="0"/>
              <a:t>Descifrado CBC</a:t>
            </a:r>
          </a:p>
        </p:txBody>
      </p:sp>
      <p:sp>
        <p:nvSpPr>
          <p:cNvPr id="16" name="CuadroTexto 15">
            <a:extLst>
              <a:ext uri="{FF2B5EF4-FFF2-40B4-BE49-F238E27FC236}">
                <a16:creationId xmlns:a16="http://schemas.microsoft.com/office/drawing/2014/main" id="{DEFAB1DF-E5DF-4728-B431-BA93D6CE645D}"/>
              </a:ext>
            </a:extLst>
          </p:cNvPr>
          <p:cNvSpPr txBox="1"/>
          <p:nvPr/>
        </p:nvSpPr>
        <p:spPr>
          <a:xfrm>
            <a:off x="7961449" y="4160973"/>
            <a:ext cx="1736224" cy="369332"/>
          </a:xfrm>
          <a:prstGeom prst="rect">
            <a:avLst/>
          </a:prstGeom>
          <a:noFill/>
        </p:spPr>
        <p:txBody>
          <a:bodyPr wrap="square" rtlCol="0">
            <a:spAutoFit/>
          </a:bodyPr>
          <a:lstStyle/>
          <a:p>
            <a:r>
              <a:rPr lang="es-MX" dirty="0"/>
              <a:t>Descifrado OFB</a:t>
            </a:r>
          </a:p>
        </p:txBody>
      </p:sp>
    </p:spTree>
    <p:extLst>
      <p:ext uri="{BB962C8B-B14F-4D97-AF65-F5344CB8AC3E}">
        <p14:creationId xmlns:p14="http://schemas.microsoft.com/office/powerpoint/2010/main" val="30744779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480E4E5C-63F7-433C-B190-6A860DF9D9B0}"/>
              </a:ext>
            </a:extLst>
          </p:cNvPr>
          <p:cNvSpPr txBox="1"/>
          <p:nvPr/>
        </p:nvSpPr>
        <p:spPr>
          <a:xfrm>
            <a:off x="1658922" y="1506022"/>
            <a:ext cx="2498521" cy="369332"/>
          </a:xfrm>
          <a:prstGeom prst="rect">
            <a:avLst/>
          </a:prstGeom>
          <a:noFill/>
        </p:spPr>
        <p:txBody>
          <a:bodyPr wrap="square" rtlCol="0">
            <a:spAutoFit/>
          </a:bodyPr>
          <a:lstStyle/>
          <a:p>
            <a:r>
              <a:rPr lang="es-MX" dirty="0"/>
              <a:t>Imagen cifrada con CBC</a:t>
            </a:r>
          </a:p>
        </p:txBody>
      </p:sp>
      <p:sp>
        <p:nvSpPr>
          <p:cNvPr id="6" name="CuadroTexto 5">
            <a:extLst>
              <a:ext uri="{FF2B5EF4-FFF2-40B4-BE49-F238E27FC236}">
                <a16:creationId xmlns:a16="http://schemas.microsoft.com/office/drawing/2014/main" id="{A824DAB5-3DAE-48AD-B155-84D7DD169C6D}"/>
              </a:ext>
            </a:extLst>
          </p:cNvPr>
          <p:cNvSpPr txBox="1"/>
          <p:nvPr/>
        </p:nvSpPr>
        <p:spPr>
          <a:xfrm>
            <a:off x="7633280" y="604552"/>
            <a:ext cx="1661721" cy="369332"/>
          </a:xfrm>
          <a:prstGeom prst="rect">
            <a:avLst/>
          </a:prstGeom>
          <a:noFill/>
        </p:spPr>
        <p:txBody>
          <a:bodyPr wrap="square" rtlCol="0">
            <a:spAutoFit/>
          </a:bodyPr>
          <a:lstStyle/>
          <a:p>
            <a:r>
              <a:rPr lang="es-MX" dirty="0"/>
              <a:t>Imagen original</a:t>
            </a:r>
          </a:p>
        </p:txBody>
      </p:sp>
      <p:pic>
        <p:nvPicPr>
          <p:cNvPr id="8" name="Imagen 7" descr="Imagen que contiene Icono&#10;&#10;Descripción generada automáticamente">
            <a:extLst>
              <a:ext uri="{FF2B5EF4-FFF2-40B4-BE49-F238E27FC236}">
                <a16:creationId xmlns:a16="http://schemas.microsoft.com/office/drawing/2014/main" id="{4AC90B2E-A62F-4D0C-93E3-E325362E65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8874" y="970104"/>
            <a:ext cx="3810532" cy="2534004"/>
          </a:xfrm>
          <a:prstGeom prst="rect">
            <a:avLst/>
          </a:prstGeom>
        </p:spPr>
      </p:pic>
      <p:sp>
        <p:nvSpPr>
          <p:cNvPr id="9" name="CuadroTexto 8">
            <a:extLst>
              <a:ext uri="{FF2B5EF4-FFF2-40B4-BE49-F238E27FC236}">
                <a16:creationId xmlns:a16="http://schemas.microsoft.com/office/drawing/2014/main" id="{D9F33A55-42A7-4392-9BC5-850FD830F6CD}"/>
              </a:ext>
            </a:extLst>
          </p:cNvPr>
          <p:cNvSpPr txBox="1"/>
          <p:nvPr/>
        </p:nvSpPr>
        <p:spPr>
          <a:xfrm>
            <a:off x="7092688" y="3615689"/>
            <a:ext cx="2742904" cy="369332"/>
          </a:xfrm>
          <a:prstGeom prst="rect">
            <a:avLst/>
          </a:prstGeom>
          <a:noFill/>
        </p:spPr>
        <p:txBody>
          <a:bodyPr wrap="square" rtlCol="0">
            <a:spAutoFit/>
          </a:bodyPr>
          <a:lstStyle/>
          <a:p>
            <a:r>
              <a:rPr lang="es-MX" dirty="0"/>
              <a:t>Imagen descifrada con OFB</a:t>
            </a:r>
          </a:p>
        </p:txBody>
      </p:sp>
      <p:pic>
        <p:nvPicPr>
          <p:cNvPr id="11" name="Imagen 10" descr="Patrón de fondo&#10;&#10;Descripción generada automáticamente">
            <a:extLst>
              <a:ext uri="{FF2B5EF4-FFF2-40B4-BE49-F238E27FC236}">
                <a16:creationId xmlns:a16="http://schemas.microsoft.com/office/drawing/2014/main" id="{35788692-42D7-4CBF-9585-3B8021033E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916" y="2019385"/>
            <a:ext cx="3810532" cy="2534004"/>
          </a:xfrm>
          <a:prstGeom prst="rect">
            <a:avLst/>
          </a:prstGeom>
        </p:spPr>
      </p:pic>
      <p:pic>
        <p:nvPicPr>
          <p:cNvPr id="13" name="Imagen 12" descr="Tela de colores&#10;&#10;Descripción generada automáticamente con confianza media">
            <a:extLst>
              <a:ext uri="{FF2B5EF4-FFF2-40B4-BE49-F238E27FC236}">
                <a16:creationId xmlns:a16="http://schemas.microsoft.com/office/drawing/2014/main" id="{DD06ED26-C7A9-40B0-8F87-EB0832F9B6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1930" y="3985021"/>
            <a:ext cx="3810532" cy="2534004"/>
          </a:xfrm>
          <a:prstGeom prst="rect">
            <a:avLst/>
          </a:prstGeom>
        </p:spPr>
      </p:pic>
    </p:spTree>
    <p:extLst>
      <p:ext uri="{BB962C8B-B14F-4D97-AF65-F5344CB8AC3E}">
        <p14:creationId xmlns:p14="http://schemas.microsoft.com/office/powerpoint/2010/main" val="30610120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9F716D-4890-46D0-817E-C7C5600A3193}"/>
              </a:ext>
            </a:extLst>
          </p:cNvPr>
          <p:cNvSpPr>
            <a:spLocks noGrp="1"/>
          </p:cNvSpPr>
          <p:nvPr>
            <p:ph type="title"/>
          </p:nvPr>
        </p:nvSpPr>
        <p:spPr/>
        <p:txBody>
          <a:bodyPr/>
          <a:lstStyle/>
          <a:p>
            <a:r>
              <a:rPr lang="es-MX" dirty="0"/>
              <a:t>Descifrando *_eCFB.bmp con el modo CBC</a:t>
            </a:r>
          </a:p>
        </p:txBody>
      </p:sp>
      <p:pic>
        <p:nvPicPr>
          <p:cNvPr id="11" name="Imagen 10">
            <a:extLst>
              <a:ext uri="{FF2B5EF4-FFF2-40B4-BE49-F238E27FC236}">
                <a16:creationId xmlns:a16="http://schemas.microsoft.com/office/drawing/2014/main" id="{686E50A1-009A-48F0-B8EB-4A5AE6B3BD74}"/>
              </a:ext>
            </a:extLst>
          </p:cNvPr>
          <p:cNvPicPr>
            <a:picLocks noChangeAspect="1"/>
          </p:cNvPicPr>
          <p:nvPr/>
        </p:nvPicPr>
        <p:blipFill>
          <a:blip r:embed="rId2"/>
          <a:stretch>
            <a:fillRect/>
          </a:stretch>
        </p:blipFill>
        <p:spPr>
          <a:xfrm>
            <a:off x="6138094" y="4616188"/>
            <a:ext cx="5249008" cy="1876687"/>
          </a:xfrm>
          <a:prstGeom prst="rect">
            <a:avLst/>
          </a:prstGeom>
        </p:spPr>
      </p:pic>
      <p:sp>
        <p:nvSpPr>
          <p:cNvPr id="12" name="CuadroTexto 11">
            <a:extLst>
              <a:ext uri="{FF2B5EF4-FFF2-40B4-BE49-F238E27FC236}">
                <a16:creationId xmlns:a16="http://schemas.microsoft.com/office/drawing/2014/main" id="{41AB9AAE-9F8B-47A0-937C-0586AFFB34DE}"/>
              </a:ext>
            </a:extLst>
          </p:cNvPr>
          <p:cNvSpPr txBox="1"/>
          <p:nvPr/>
        </p:nvSpPr>
        <p:spPr>
          <a:xfrm>
            <a:off x="2190923" y="2585739"/>
            <a:ext cx="1602297" cy="369332"/>
          </a:xfrm>
          <a:prstGeom prst="rect">
            <a:avLst/>
          </a:prstGeom>
          <a:noFill/>
        </p:spPr>
        <p:txBody>
          <a:bodyPr wrap="square" rtlCol="0">
            <a:spAutoFit/>
          </a:bodyPr>
          <a:lstStyle/>
          <a:p>
            <a:r>
              <a:rPr lang="es-MX" dirty="0"/>
              <a:t>Cifrado CFB</a:t>
            </a:r>
          </a:p>
        </p:txBody>
      </p:sp>
      <p:sp>
        <p:nvSpPr>
          <p:cNvPr id="13" name="CuadroTexto 12">
            <a:extLst>
              <a:ext uri="{FF2B5EF4-FFF2-40B4-BE49-F238E27FC236}">
                <a16:creationId xmlns:a16="http://schemas.microsoft.com/office/drawing/2014/main" id="{1BD7C495-E602-48F1-8F59-D316060298A0}"/>
              </a:ext>
            </a:extLst>
          </p:cNvPr>
          <p:cNvSpPr txBox="1"/>
          <p:nvPr/>
        </p:nvSpPr>
        <p:spPr>
          <a:xfrm>
            <a:off x="7810448" y="4246856"/>
            <a:ext cx="1602297" cy="369332"/>
          </a:xfrm>
          <a:prstGeom prst="rect">
            <a:avLst/>
          </a:prstGeom>
          <a:noFill/>
        </p:spPr>
        <p:txBody>
          <a:bodyPr wrap="square" rtlCol="0">
            <a:spAutoFit/>
          </a:bodyPr>
          <a:lstStyle/>
          <a:p>
            <a:r>
              <a:rPr lang="es-MX" dirty="0"/>
              <a:t>Descifrado CBC</a:t>
            </a:r>
          </a:p>
        </p:txBody>
      </p:sp>
      <p:pic>
        <p:nvPicPr>
          <p:cNvPr id="15" name="Imagen 14">
            <a:extLst>
              <a:ext uri="{FF2B5EF4-FFF2-40B4-BE49-F238E27FC236}">
                <a16:creationId xmlns:a16="http://schemas.microsoft.com/office/drawing/2014/main" id="{544466C0-933E-4E07-B1C6-51067FCD91A9}"/>
              </a:ext>
            </a:extLst>
          </p:cNvPr>
          <p:cNvPicPr>
            <a:picLocks noChangeAspect="1"/>
          </p:cNvPicPr>
          <p:nvPr/>
        </p:nvPicPr>
        <p:blipFill>
          <a:blip r:embed="rId3"/>
          <a:stretch>
            <a:fillRect/>
          </a:stretch>
        </p:blipFill>
        <p:spPr>
          <a:xfrm>
            <a:off x="279918" y="3181853"/>
            <a:ext cx="5383763" cy="1734034"/>
          </a:xfrm>
          <a:prstGeom prst="rect">
            <a:avLst/>
          </a:prstGeom>
        </p:spPr>
      </p:pic>
      <p:sp>
        <p:nvSpPr>
          <p:cNvPr id="16" name="CuadroTexto 15">
            <a:extLst>
              <a:ext uri="{FF2B5EF4-FFF2-40B4-BE49-F238E27FC236}">
                <a16:creationId xmlns:a16="http://schemas.microsoft.com/office/drawing/2014/main" id="{D3FD1B6C-1E71-4375-A4D6-7A495D58ADC3}"/>
              </a:ext>
            </a:extLst>
          </p:cNvPr>
          <p:cNvSpPr txBox="1"/>
          <p:nvPr/>
        </p:nvSpPr>
        <p:spPr>
          <a:xfrm>
            <a:off x="7961449" y="1690688"/>
            <a:ext cx="1602297" cy="369332"/>
          </a:xfrm>
          <a:prstGeom prst="rect">
            <a:avLst/>
          </a:prstGeom>
          <a:noFill/>
        </p:spPr>
        <p:txBody>
          <a:bodyPr wrap="square" rtlCol="0">
            <a:spAutoFit/>
          </a:bodyPr>
          <a:lstStyle/>
          <a:p>
            <a:r>
              <a:rPr lang="es-MX" dirty="0"/>
              <a:t>Descifrado CFB</a:t>
            </a:r>
          </a:p>
        </p:txBody>
      </p:sp>
      <p:pic>
        <p:nvPicPr>
          <p:cNvPr id="18" name="Imagen 17">
            <a:extLst>
              <a:ext uri="{FF2B5EF4-FFF2-40B4-BE49-F238E27FC236}">
                <a16:creationId xmlns:a16="http://schemas.microsoft.com/office/drawing/2014/main" id="{5F6BF38A-3BEE-44B9-8B75-AB77DB97F049}"/>
              </a:ext>
            </a:extLst>
          </p:cNvPr>
          <p:cNvPicPr>
            <a:picLocks noChangeAspect="1"/>
          </p:cNvPicPr>
          <p:nvPr/>
        </p:nvPicPr>
        <p:blipFill>
          <a:blip r:embed="rId4"/>
          <a:stretch>
            <a:fillRect/>
          </a:stretch>
        </p:blipFill>
        <p:spPr>
          <a:xfrm>
            <a:off x="5928262" y="2269404"/>
            <a:ext cx="5366667" cy="1876687"/>
          </a:xfrm>
          <a:prstGeom prst="rect">
            <a:avLst/>
          </a:prstGeom>
        </p:spPr>
      </p:pic>
    </p:spTree>
    <p:extLst>
      <p:ext uri="{BB962C8B-B14F-4D97-AF65-F5344CB8AC3E}">
        <p14:creationId xmlns:p14="http://schemas.microsoft.com/office/powerpoint/2010/main" val="356415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A5A9DC55-F276-49EF-9ED4-FFDA7F9FB089}"/>
              </a:ext>
            </a:extLst>
          </p:cNvPr>
          <p:cNvPicPr>
            <a:picLocks noChangeAspect="1"/>
          </p:cNvPicPr>
          <p:nvPr/>
        </p:nvPicPr>
        <p:blipFill>
          <a:blip r:embed="rId2"/>
          <a:stretch>
            <a:fillRect/>
          </a:stretch>
        </p:blipFill>
        <p:spPr>
          <a:xfrm>
            <a:off x="5991536" y="1223087"/>
            <a:ext cx="4823917" cy="3870737"/>
          </a:xfrm>
          <a:prstGeom prst="rect">
            <a:avLst/>
          </a:prstGeom>
        </p:spPr>
      </p:pic>
      <p:pic>
        <p:nvPicPr>
          <p:cNvPr id="8" name="Imagen 7" descr="Diagrama&#10;&#10;Descripción generada automáticamente">
            <a:extLst>
              <a:ext uri="{FF2B5EF4-FFF2-40B4-BE49-F238E27FC236}">
                <a16:creationId xmlns:a16="http://schemas.microsoft.com/office/drawing/2014/main" id="{3ADF27FD-75F3-40A3-8176-9EF0E8AD0E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2269" y="988549"/>
            <a:ext cx="3419475" cy="4105275"/>
          </a:xfrm>
          <a:prstGeom prst="rect">
            <a:avLst/>
          </a:prstGeom>
        </p:spPr>
      </p:pic>
    </p:spTree>
    <p:extLst>
      <p:ext uri="{BB962C8B-B14F-4D97-AF65-F5344CB8AC3E}">
        <p14:creationId xmlns:p14="http://schemas.microsoft.com/office/powerpoint/2010/main" val="1967544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480E4E5C-63F7-433C-B190-6A860DF9D9B0}"/>
              </a:ext>
            </a:extLst>
          </p:cNvPr>
          <p:cNvSpPr txBox="1"/>
          <p:nvPr/>
        </p:nvSpPr>
        <p:spPr>
          <a:xfrm>
            <a:off x="1658922" y="1506022"/>
            <a:ext cx="2498521" cy="369332"/>
          </a:xfrm>
          <a:prstGeom prst="rect">
            <a:avLst/>
          </a:prstGeom>
          <a:noFill/>
        </p:spPr>
        <p:txBody>
          <a:bodyPr wrap="square" rtlCol="0">
            <a:spAutoFit/>
          </a:bodyPr>
          <a:lstStyle/>
          <a:p>
            <a:r>
              <a:rPr lang="es-MX" dirty="0"/>
              <a:t>Imagen cifrada con CFB</a:t>
            </a:r>
          </a:p>
        </p:txBody>
      </p:sp>
      <p:sp>
        <p:nvSpPr>
          <p:cNvPr id="6" name="CuadroTexto 5">
            <a:extLst>
              <a:ext uri="{FF2B5EF4-FFF2-40B4-BE49-F238E27FC236}">
                <a16:creationId xmlns:a16="http://schemas.microsoft.com/office/drawing/2014/main" id="{A824DAB5-3DAE-48AD-B155-84D7DD169C6D}"/>
              </a:ext>
            </a:extLst>
          </p:cNvPr>
          <p:cNvSpPr txBox="1"/>
          <p:nvPr/>
        </p:nvSpPr>
        <p:spPr>
          <a:xfrm>
            <a:off x="7633280" y="604552"/>
            <a:ext cx="1661721" cy="369332"/>
          </a:xfrm>
          <a:prstGeom prst="rect">
            <a:avLst/>
          </a:prstGeom>
          <a:noFill/>
        </p:spPr>
        <p:txBody>
          <a:bodyPr wrap="square" rtlCol="0">
            <a:spAutoFit/>
          </a:bodyPr>
          <a:lstStyle/>
          <a:p>
            <a:r>
              <a:rPr lang="es-MX" dirty="0"/>
              <a:t>Imagen original</a:t>
            </a:r>
          </a:p>
        </p:txBody>
      </p:sp>
      <p:sp>
        <p:nvSpPr>
          <p:cNvPr id="9" name="CuadroTexto 8">
            <a:extLst>
              <a:ext uri="{FF2B5EF4-FFF2-40B4-BE49-F238E27FC236}">
                <a16:creationId xmlns:a16="http://schemas.microsoft.com/office/drawing/2014/main" id="{D9F33A55-42A7-4392-9BC5-850FD830F6CD}"/>
              </a:ext>
            </a:extLst>
          </p:cNvPr>
          <p:cNvSpPr txBox="1"/>
          <p:nvPr/>
        </p:nvSpPr>
        <p:spPr>
          <a:xfrm>
            <a:off x="7092688" y="3615689"/>
            <a:ext cx="2742904" cy="369332"/>
          </a:xfrm>
          <a:prstGeom prst="rect">
            <a:avLst/>
          </a:prstGeom>
          <a:noFill/>
        </p:spPr>
        <p:txBody>
          <a:bodyPr wrap="square" rtlCol="0">
            <a:spAutoFit/>
          </a:bodyPr>
          <a:lstStyle/>
          <a:p>
            <a:r>
              <a:rPr lang="es-MX" dirty="0"/>
              <a:t>Imagen descifrada con CBC</a:t>
            </a:r>
          </a:p>
        </p:txBody>
      </p:sp>
      <p:pic>
        <p:nvPicPr>
          <p:cNvPr id="3" name="Imagen 2" descr="Planta con flores rosas&#10;&#10;Descripción generada automáticamente">
            <a:extLst>
              <a:ext uri="{FF2B5EF4-FFF2-40B4-BE49-F238E27FC236}">
                <a16:creationId xmlns:a16="http://schemas.microsoft.com/office/drawing/2014/main" id="{A228CE02-F256-4DE7-BFBC-F6DB29BC83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2688" y="989934"/>
            <a:ext cx="2625755" cy="2625755"/>
          </a:xfrm>
          <a:prstGeom prst="rect">
            <a:avLst/>
          </a:prstGeom>
        </p:spPr>
      </p:pic>
      <p:pic>
        <p:nvPicPr>
          <p:cNvPr id="12" name="Imagen 11" descr="Patrón de fondo&#10;&#10;Descripción generada automáticamente">
            <a:extLst>
              <a:ext uri="{FF2B5EF4-FFF2-40B4-BE49-F238E27FC236}">
                <a16:creationId xmlns:a16="http://schemas.microsoft.com/office/drawing/2014/main" id="{F9F67A1E-8FA0-4EB2-8768-5CD7414FC7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1689" y="2105635"/>
            <a:ext cx="2498523" cy="2498523"/>
          </a:xfrm>
          <a:prstGeom prst="rect">
            <a:avLst/>
          </a:prstGeom>
        </p:spPr>
      </p:pic>
      <p:pic>
        <p:nvPicPr>
          <p:cNvPr id="14" name="Imagen 13" descr="Patrón de fondo&#10;&#10;Descripción generada automáticamente">
            <a:extLst>
              <a:ext uri="{FF2B5EF4-FFF2-40B4-BE49-F238E27FC236}">
                <a16:creationId xmlns:a16="http://schemas.microsoft.com/office/drawing/2014/main" id="{A5D25CAA-E073-4D4B-B491-40EC3FF5182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03554" y="4084324"/>
            <a:ext cx="2004021" cy="2004021"/>
          </a:xfrm>
          <a:prstGeom prst="rect">
            <a:avLst/>
          </a:prstGeom>
        </p:spPr>
      </p:pic>
    </p:spTree>
    <p:extLst>
      <p:ext uri="{BB962C8B-B14F-4D97-AF65-F5344CB8AC3E}">
        <p14:creationId xmlns:p14="http://schemas.microsoft.com/office/powerpoint/2010/main" val="36493285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5915F-71D6-4A58-B3EA-BA2B760A9268}"/>
              </a:ext>
            </a:extLst>
          </p:cNvPr>
          <p:cNvSpPr>
            <a:spLocks noGrp="1"/>
          </p:cNvSpPr>
          <p:nvPr>
            <p:ph type="title"/>
          </p:nvPr>
        </p:nvSpPr>
        <p:spPr/>
        <p:txBody>
          <a:bodyPr/>
          <a:lstStyle/>
          <a:p>
            <a:r>
              <a:rPr lang="es-MX" dirty="0"/>
              <a:t>Cifrando 2 veces con OFB</a:t>
            </a:r>
          </a:p>
        </p:txBody>
      </p:sp>
      <p:sp>
        <p:nvSpPr>
          <p:cNvPr id="4" name="CuadroTexto 3">
            <a:extLst>
              <a:ext uri="{FF2B5EF4-FFF2-40B4-BE49-F238E27FC236}">
                <a16:creationId xmlns:a16="http://schemas.microsoft.com/office/drawing/2014/main" id="{3EFCC725-FC27-4552-9680-45A6653FCF2B}"/>
              </a:ext>
            </a:extLst>
          </p:cNvPr>
          <p:cNvSpPr txBox="1"/>
          <p:nvPr/>
        </p:nvSpPr>
        <p:spPr>
          <a:xfrm>
            <a:off x="1658922" y="1506022"/>
            <a:ext cx="966831" cy="369332"/>
          </a:xfrm>
          <a:prstGeom prst="rect">
            <a:avLst/>
          </a:prstGeom>
          <a:noFill/>
        </p:spPr>
        <p:txBody>
          <a:bodyPr wrap="square" rtlCol="0">
            <a:spAutoFit/>
          </a:bodyPr>
          <a:lstStyle/>
          <a:p>
            <a:r>
              <a:rPr lang="es-MX" dirty="0"/>
              <a:t>Primera </a:t>
            </a:r>
          </a:p>
        </p:txBody>
      </p:sp>
      <p:sp>
        <p:nvSpPr>
          <p:cNvPr id="5" name="CuadroTexto 4">
            <a:extLst>
              <a:ext uri="{FF2B5EF4-FFF2-40B4-BE49-F238E27FC236}">
                <a16:creationId xmlns:a16="http://schemas.microsoft.com/office/drawing/2014/main" id="{F3E73E1F-DEBE-4F68-A01F-4201741ED60B}"/>
              </a:ext>
            </a:extLst>
          </p:cNvPr>
          <p:cNvSpPr txBox="1"/>
          <p:nvPr/>
        </p:nvSpPr>
        <p:spPr>
          <a:xfrm>
            <a:off x="8346346" y="1506022"/>
            <a:ext cx="1074491" cy="369332"/>
          </a:xfrm>
          <a:prstGeom prst="rect">
            <a:avLst/>
          </a:prstGeom>
          <a:noFill/>
        </p:spPr>
        <p:txBody>
          <a:bodyPr wrap="square" rtlCol="0">
            <a:spAutoFit/>
          </a:bodyPr>
          <a:lstStyle/>
          <a:p>
            <a:r>
              <a:rPr lang="es-MX" dirty="0"/>
              <a:t>Segunda </a:t>
            </a:r>
          </a:p>
        </p:txBody>
      </p:sp>
      <p:pic>
        <p:nvPicPr>
          <p:cNvPr id="7" name="Imagen 6" descr="Patrón de fondo&#10;&#10;Descripción generada automáticamente">
            <a:extLst>
              <a:ext uri="{FF2B5EF4-FFF2-40B4-BE49-F238E27FC236}">
                <a16:creationId xmlns:a16="http://schemas.microsoft.com/office/drawing/2014/main" id="{28778437-2D42-4ACB-9D92-10A22931EB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243" y="2103275"/>
            <a:ext cx="3810532" cy="2534004"/>
          </a:xfrm>
          <a:prstGeom prst="rect">
            <a:avLst/>
          </a:prstGeom>
        </p:spPr>
      </p:pic>
      <p:pic>
        <p:nvPicPr>
          <p:cNvPr id="10" name="Imagen 9" descr="Imagen que contiene Icono&#10;&#10;Descripción generada automáticamente">
            <a:extLst>
              <a:ext uri="{FF2B5EF4-FFF2-40B4-BE49-F238E27FC236}">
                <a16:creationId xmlns:a16="http://schemas.microsoft.com/office/drawing/2014/main" id="{40C4F2CC-AA66-4BC9-BA48-55E6FBBEEA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78325" y="1994218"/>
            <a:ext cx="3810532" cy="2534004"/>
          </a:xfrm>
          <a:prstGeom prst="rect">
            <a:avLst/>
          </a:prstGeom>
        </p:spPr>
      </p:pic>
    </p:spTree>
    <p:extLst>
      <p:ext uri="{BB962C8B-B14F-4D97-AF65-F5344CB8AC3E}">
        <p14:creationId xmlns:p14="http://schemas.microsoft.com/office/powerpoint/2010/main" val="15712065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D2443D12-0814-4544-8103-A2E90DD17ADE}"/>
              </a:ext>
            </a:extLst>
          </p:cNvPr>
          <p:cNvPicPr>
            <a:picLocks noChangeAspect="1"/>
          </p:cNvPicPr>
          <p:nvPr/>
        </p:nvPicPr>
        <p:blipFill>
          <a:blip r:embed="rId2"/>
          <a:stretch>
            <a:fillRect/>
          </a:stretch>
        </p:blipFill>
        <p:spPr>
          <a:xfrm>
            <a:off x="3971628" y="1114102"/>
            <a:ext cx="4248743" cy="4629796"/>
          </a:xfrm>
          <a:prstGeom prst="rect">
            <a:avLst/>
          </a:prstGeom>
        </p:spPr>
      </p:pic>
    </p:spTree>
    <p:extLst>
      <p:ext uri="{BB962C8B-B14F-4D97-AF65-F5344CB8AC3E}">
        <p14:creationId xmlns:p14="http://schemas.microsoft.com/office/powerpoint/2010/main" val="12705230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10E144-C775-40B8-BB59-99600F3EA814}"/>
              </a:ext>
            </a:extLst>
          </p:cNvPr>
          <p:cNvSpPr>
            <a:spLocks noGrp="1"/>
          </p:cNvSpPr>
          <p:nvPr>
            <p:ph type="title"/>
          </p:nvPr>
        </p:nvSpPr>
        <p:spPr>
          <a:xfrm>
            <a:off x="729143" y="-284089"/>
            <a:ext cx="10914776" cy="1325563"/>
          </a:xfrm>
        </p:spPr>
        <p:txBody>
          <a:bodyPr>
            <a:normAutofit/>
          </a:bodyPr>
          <a:lstStyle/>
          <a:p>
            <a:r>
              <a:rPr lang="es-MX" sz="3200" dirty="0"/>
              <a:t>Descifrando con una imagen (CBC) editada con un circulo morado</a:t>
            </a:r>
          </a:p>
        </p:txBody>
      </p:sp>
      <p:sp>
        <p:nvSpPr>
          <p:cNvPr id="4" name="CuadroTexto 3">
            <a:extLst>
              <a:ext uri="{FF2B5EF4-FFF2-40B4-BE49-F238E27FC236}">
                <a16:creationId xmlns:a16="http://schemas.microsoft.com/office/drawing/2014/main" id="{1AB3C9B9-DA28-4388-A093-12069B796123}"/>
              </a:ext>
            </a:extLst>
          </p:cNvPr>
          <p:cNvSpPr txBox="1"/>
          <p:nvPr/>
        </p:nvSpPr>
        <p:spPr>
          <a:xfrm>
            <a:off x="2079767" y="631442"/>
            <a:ext cx="1661721" cy="369332"/>
          </a:xfrm>
          <a:prstGeom prst="rect">
            <a:avLst/>
          </a:prstGeom>
          <a:noFill/>
        </p:spPr>
        <p:txBody>
          <a:bodyPr wrap="square" rtlCol="0">
            <a:spAutoFit/>
          </a:bodyPr>
          <a:lstStyle/>
          <a:p>
            <a:r>
              <a:rPr lang="es-MX" dirty="0"/>
              <a:t>Imagen original</a:t>
            </a:r>
          </a:p>
        </p:txBody>
      </p:sp>
      <p:pic>
        <p:nvPicPr>
          <p:cNvPr id="6" name="Imagen 5" descr="Imagen que contiene Icono&#10;&#10;Descripción generada automáticamente">
            <a:extLst>
              <a:ext uri="{FF2B5EF4-FFF2-40B4-BE49-F238E27FC236}">
                <a16:creationId xmlns:a16="http://schemas.microsoft.com/office/drawing/2014/main" id="{7DF63B09-AED8-46BA-8A2C-08469B7D66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7257" y="1041474"/>
            <a:ext cx="3810532" cy="2534004"/>
          </a:xfrm>
          <a:prstGeom prst="rect">
            <a:avLst/>
          </a:prstGeom>
        </p:spPr>
      </p:pic>
      <p:pic>
        <p:nvPicPr>
          <p:cNvPr id="8" name="Imagen 7">
            <a:extLst>
              <a:ext uri="{FF2B5EF4-FFF2-40B4-BE49-F238E27FC236}">
                <a16:creationId xmlns:a16="http://schemas.microsoft.com/office/drawing/2014/main" id="{88ED3121-D933-482A-AECE-3A896DA512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7083" y="4143000"/>
            <a:ext cx="3810532" cy="2534004"/>
          </a:xfrm>
          <a:prstGeom prst="rect">
            <a:avLst/>
          </a:prstGeom>
        </p:spPr>
      </p:pic>
      <p:sp>
        <p:nvSpPr>
          <p:cNvPr id="9" name="CuadroTexto 8">
            <a:extLst>
              <a:ext uri="{FF2B5EF4-FFF2-40B4-BE49-F238E27FC236}">
                <a16:creationId xmlns:a16="http://schemas.microsoft.com/office/drawing/2014/main" id="{1F4D07A3-77A7-4168-8DD6-664A7F5823C8}"/>
              </a:ext>
            </a:extLst>
          </p:cNvPr>
          <p:cNvSpPr txBox="1"/>
          <p:nvPr/>
        </p:nvSpPr>
        <p:spPr>
          <a:xfrm>
            <a:off x="1548815" y="3721817"/>
            <a:ext cx="2326898" cy="369332"/>
          </a:xfrm>
          <a:prstGeom prst="rect">
            <a:avLst/>
          </a:prstGeom>
          <a:noFill/>
        </p:spPr>
        <p:txBody>
          <a:bodyPr wrap="square" rtlCol="0">
            <a:spAutoFit/>
          </a:bodyPr>
          <a:lstStyle/>
          <a:p>
            <a:r>
              <a:rPr lang="es-MX" dirty="0"/>
              <a:t>Imagen cifrada con </a:t>
            </a:r>
            <a:r>
              <a:rPr lang="es-MX" dirty="0" err="1"/>
              <a:t>cbc</a:t>
            </a:r>
            <a:endParaRPr lang="es-MX" dirty="0"/>
          </a:p>
        </p:txBody>
      </p:sp>
      <p:sp>
        <p:nvSpPr>
          <p:cNvPr id="10" name="CuadroTexto 9">
            <a:extLst>
              <a:ext uri="{FF2B5EF4-FFF2-40B4-BE49-F238E27FC236}">
                <a16:creationId xmlns:a16="http://schemas.microsoft.com/office/drawing/2014/main" id="{93974007-02FA-4B0A-897E-DE53EB2C20A9}"/>
              </a:ext>
            </a:extLst>
          </p:cNvPr>
          <p:cNvSpPr txBox="1"/>
          <p:nvPr/>
        </p:nvSpPr>
        <p:spPr>
          <a:xfrm>
            <a:off x="8450514" y="672142"/>
            <a:ext cx="1661721" cy="369332"/>
          </a:xfrm>
          <a:prstGeom prst="rect">
            <a:avLst/>
          </a:prstGeom>
          <a:noFill/>
        </p:spPr>
        <p:txBody>
          <a:bodyPr wrap="square" rtlCol="0">
            <a:spAutoFit/>
          </a:bodyPr>
          <a:lstStyle/>
          <a:p>
            <a:r>
              <a:rPr lang="es-MX" dirty="0"/>
              <a:t>Imagen editada</a:t>
            </a:r>
          </a:p>
        </p:txBody>
      </p:sp>
      <p:sp>
        <p:nvSpPr>
          <p:cNvPr id="17" name="CuadroTexto 16">
            <a:extLst>
              <a:ext uri="{FF2B5EF4-FFF2-40B4-BE49-F238E27FC236}">
                <a16:creationId xmlns:a16="http://schemas.microsoft.com/office/drawing/2014/main" id="{BC4342D1-C406-4B59-B86D-58BB25966972}"/>
              </a:ext>
            </a:extLst>
          </p:cNvPr>
          <p:cNvSpPr txBox="1"/>
          <p:nvPr/>
        </p:nvSpPr>
        <p:spPr>
          <a:xfrm>
            <a:off x="7971382" y="3682177"/>
            <a:ext cx="2671803" cy="369332"/>
          </a:xfrm>
          <a:prstGeom prst="rect">
            <a:avLst/>
          </a:prstGeom>
          <a:noFill/>
        </p:spPr>
        <p:txBody>
          <a:bodyPr wrap="square" rtlCol="0">
            <a:spAutoFit/>
          </a:bodyPr>
          <a:lstStyle/>
          <a:p>
            <a:r>
              <a:rPr lang="es-MX" dirty="0"/>
              <a:t>Imagen descifrada con </a:t>
            </a:r>
            <a:r>
              <a:rPr lang="es-MX" dirty="0" err="1"/>
              <a:t>cbc</a:t>
            </a:r>
            <a:endParaRPr lang="es-MX" dirty="0"/>
          </a:p>
        </p:txBody>
      </p:sp>
      <p:pic>
        <p:nvPicPr>
          <p:cNvPr id="19" name="Imagen 18" descr="Patrón de fondo&#10;&#10;Descripción generada automáticamente">
            <a:extLst>
              <a:ext uri="{FF2B5EF4-FFF2-40B4-BE49-F238E27FC236}">
                <a16:creationId xmlns:a16="http://schemas.microsoft.com/office/drawing/2014/main" id="{15924519-19B0-42DB-9046-DFFF8CC8FE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62480" y="1049274"/>
            <a:ext cx="3810532" cy="2534004"/>
          </a:xfrm>
          <a:prstGeom prst="rect">
            <a:avLst/>
          </a:prstGeom>
        </p:spPr>
      </p:pic>
      <p:pic>
        <p:nvPicPr>
          <p:cNvPr id="21" name="Imagen 20" descr="Imagen que contiene Logotipo&#10;&#10;Descripción generada automáticamente">
            <a:extLst>
              <a:ext uri="{FF2B5EF4-FFF2-40B4-BE49-F238E27FC236}">
                <a16:creationId xmlns:a16="http://schemas.microsoft.com/office/drawing/2014/main" id="{6A1165D0-D198-4C35-BEDE-C9669F7042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04387" y="4160565"/>
            <a:ext cx="3810532" cy="2534004"/>
          </a:xfrm>
          <a:prstGeom prst="rect">
            <a:avLst/>
          </a:prstGeom>
        </p:spPr>
      </p:pic>
    </p:spTree>
    <p:extLst>
      <p:ext uri="{BB962C8B-B14F-4D97-AF65-F5344CB8AC3E}">
        <p14:creationId xmlns:p14="http://schemas.microsoft.com/office/powerpoint/2010/main" val="1824846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D6B6402-915F-4D38-80BF-F07E79A5B872}"/>
              </a:ext>
            </a:extLst>
          </p:cNvPr>
          <p:cNvPicPr>
            <a:picLocks noChangeAspect="1"/>
          </p:cNvPicPr>
          <p:nvPr/>
        </p:nvPicPr>
        <p:blipFill>
          <a:blip r:embed="rId2"/>
          <a:stretch>
            <a:fillRect/>
          </a:stretch>
        </p:blipFill>
        <p:spPr>
          <a:xfrm>
            <a:off x="3323838" y="1204602"/>
            <a:ext cx="5544324" cy="4448796"/>
          </a:xfrm>
          <a:prstGeom prst="rect">
            <a:avLst/>
          </a:prstGeom>
        </p:spPr>
      </p:pic>
    </p:spTree>
    <p:extLst>
      <p:ext uri="{BB962C8B-B14F-4D97-AF65-F5344CB8AC3E}">
        <p14:creationId xmlns:p14="http://schemas.microsoft.com/office/powerpoint/2010/main" val="40191272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D3D8F9CE-CBA5-47D4-A320-AA4F6D7D5D44}"/>
              </a:ext>
            </a:extLst>
          </p:cNvPr>
          <p:cNvSpPr>
            <a:spLocks noChangeAspect="1" noChangeArrowheads="1"/>
          </p:cNvSpPr>
          <p:nvPr/>
        </p:nvSpPr>
        <p:spPr bwMode="auto">
          <a:xfrm>
            <a:off x="5943600" y="3276600"/>
            <a:ext cx="2948730" cy="294873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pic>
        <p:nvPicPr>
          <p:cNvPr id="6" name="Imagen 5" descr="Tabla&#10;&#10;Descripción generada automáticamente">
            <a:extLst>
              <a:ext uri="{FF2B5EF4-FFF2-40B4-BE49-F238E27FC236}">
                <a16:creationId xmlns:a16="http://schemas.microsoft.com/office/drawing/2014/main" id="{A8681218-A6FB-455E-ACDE-8959BEC705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4150" y="1176337"/>
            <a:ext cx="6743700" cy="4505325"/>
          </a:xfrm>
          <a:prstGeom prst="rect">
            <a:avLst/>
          </a:prstGeom>
        </p:spPr>
      </p:pic>
    </p:spTree>
    <p:extLst>
      <p:ext uri="{BB962C8B-B14F-4D97-AF65-F5344CB8AC3E}">
        <p14:creationId xmlns:p14="http://schemas.microsoft.com/office/powerpoint/2010/main" val="1951675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B36ECEF9-D912-4E3A-8ED6-9CD5A5232D93}"/>
              </a:ext>
            </a:extLst>
          </p:cNvPr>
          <p:cNvPicPr>
            <a:picLocks noChangeAspect="1"/>
          </p:cNvPicPr>
          <p:nvPr/>
        </p:nvPicPr>
        <p:blipFill>
          <a:blip r:embed="rId2"/>
          <a:stretch>
            <a:fillRect/>
          </a:stretch>
        </p:blipFill>
        <p:spPr>
          <a:xfrm>
            <a:off x="580201" y="911842"/>
            <a:ext cx="4286848" cy="4715533"/>
          </a:xfrm>
          <a:prstGeom prst="rect">
            <a:avLst/>
          </a:prstGeom>
        </p:spPr>
      </p:pic>
      <p:pic>
        <p:nvPicPr>
          <p:cNvPr id="6" name="Imagen 5">
            <a:extLst>
              <a:ext uri="{FF2B5EF4-FFF2-40B4-BE49-F238E27FC236}">
                <a16:creationId xmlns:a16="http://schemas.microsoft.com/office/drawing/2014/main" id="{8C8B40FF-44F7-4B3B-89CA-B4A004D5161F}"/>
              </a:ext>
            </a:extLst>
          </p:cNvPr>
          <p:cNvPicPr>
            <a:picLocks noChangeAspect="1"/>
          </p:cNvPicPr>
          <p:nvPr/>
        </p:nvPicPr>
        <p:blipFill>
          <a:blip r:embed="rId3"/>
          <a:stretch>
            <a:fillRect/>
          </a:stretch>
        </p:blipFill>
        <p:spPr>
          <a:xfrm>
            <a:off x="6468666" y="909995"/>
            <a:ext cx="4429743" cy="4887007"/>
          </a:xfrm>
          <a:prstGeom prst="rect">
            <a:avLst/>
          </a:prstGeom>
        </p:spPr>
      </p:pic>
    </p:spTree>
    <p:extLst>
      <p:ext uri="{BB962C8B-B14F-4D97-AF65-F5344CB8AC3E}">
        <p14:creationId xmlns:p14="http://schemas.microsoft.com/office/powerpoint/2010/main" val="7624488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720EA7-836C-42DD-AB0B-D7F754872EFE}"/>
              </a:ext>
            </a:extLst>
          </p:cNvPr>
          <p:cNvSpPr>
            <a:spLocks noGrp="1"/>
          </p:cNvSpPr>
          <p:nvPr>
            <p:ph type="title"/>
          </p:nvPr>
        </p:nvSpPr>
        <p:spPr>
          <a:xfrm>
            <a:off x="4965430" y="629268"/>
            <a:ext cx="6586491" cy="1286160"/>
          </a:xfrm>
        </p:spPr>
        <p:txBody>
          <a:bodyPr anchor="b">
            <a:normAutofit/>
          </a:bodyPr>
          <a:lstStyle/>
          <a:p>
            <a:r>
              <a:rPr lang="es-MX" dirty="0"/>
              <a:t>Cifrado tipo </a:t>
            </a:r>
            <a:r>
              <a:rPr lang="es-MX" dirty="0" err="1"/>
              <a:t>Feistel</a:t>
            </a:r>
            <a:endParaRPr lang="es-MX" dirty="0"/>
          </a:p>
        </p:txBody>
      </p:sp>
      <p:sp>
        <p:nvSpPr>
          <p:cNvPr id="3" name="Marcador de contenido 2">
            <a:extLst>
              <a:ext uri="{FF2B5EF4-FFF2-40B4-BE49-F238E27FC236}">
                <a16:creationId xmlns:a16="http://schemas.microsoft.com/office/drawing/2014/main" id="{ADBE0E66-8355-419F-BFF1-7F1AD5F90D10}"/>
              </a:ext>
            </a:extLst>
          </p:cNvPr>
          <p:cNvSpPr>
            <a:spLocks noGrp="1"/>
          </p:cNvSpPr>
          <p:nvPr>
            <p:ph idx="1"/>
          </p:nvPr>
        </p:nvSpPr>
        <p:spPr>
          <a:xfrm>
            <a:off x="4965431" y="2438400"/>
            <a:ext cx="6586489" cy="3785419"/>
          </a:xfrm>
        </p:spPr>
        <p:txBody>
          <a:bodyPr>
            <a:normAutofit/>
          </a:bodyPr>
          <a:lstStyle/>
          <a:p>
            <a:r>
              <a:rPr lang="es-ES" sz="2000" dirty="0"/>
              <a:t>Horst </a:t>
            </a:r>
            <a:r>
              <a:rPr lang="es-ES" sz="2000" dirty="0" err="1"/>
              <a:t>Feistel</a:t>
            </a:r>
            <a:r>
              <a:rPr lang="es-ES" sz="2000" dirty="0"/>
              <a:t>: inventor (IBM) del algoritmo LUCIFER a comienzos de los años 70. El algoritmo fue utilizado por el Reino Unido. En 1974 se propone a la NSA como estándar y en ese año dará origen al DES.</a:t>
            </a:r>
          </a:p>
          <a:p>
            <a:r>
              <a:rPr lang="es-ES" sz="2000" dirty="0"/>
              <a:t>Dado un bloque de N bits (típico 64) éste se dividirá en dos mitades.</a:t>
            </a:r>
          </a:p>
          <a:p>
            <a:r>
              <a:rPr lang="es-ES" sz="2000" dirty="0"/>
              <a:t>Existirá una función unidireccional F (muy difícil de invertir).</a:t>
            </a:r>
          </a:p>
          <a:p>
            <a:r>
              <a:rPr lang="es-ES" sz="2000" dirty="0"/>
              <a:t>Se realizan operaciones con la clave </a:t>
            </a:r>
            <a:r>
              <a:rPr lang="es-ES" sz="2000" dirty="0" err="1"/>
              <a:t>ki</a:t>
            </a:r>
            <a:r>
              <a:rPr lang="es-ES" sz="2000" dirty="0"/>
              <a:t> sólo con una mitad del bloque, y se permutan en cada vuelta las dos mitades, operación que se repite durante n vueltas.</a:t>
            </a:r>
            <a:endParaRPr lang="es-MX" sz="2000" dirty="0"/>
          </a:p>
        </p:txBody>
      </p:sp>
      <p:pic>
        <p:nvPicPr>
          <p:cNvPr id="5" name="Imagen 4">
            <a:extLst>
              <a:ext uri="{FF2B5EF4-FFF2-40B4-BE49-F238E27FC236}">
                <a16:creationId xmlns:a16="http://schemas.microsoft.com/office/drawing/2014/main" id="{27817876-80E1-4972-81D6-740630740AD4}"/>
              </a:ext>
            </a:extLst>
          </p:cNvPr>
          <p:cNvPicPr>
            <a:picLocks noChangeAspect="1"/>
          </p:cNvPicPr>
          <p:nvPr/>
        </p:nvPicPr>
        <p:blipFill rotWithShape="1">
          <a:blip r:embed="rId2"/>
          <a:srcRect r="2" b="3346"/>
          <a:stretch/>
        </p:blipFill>
        <p:spPr>
          <a:xfrm>
            <a:off x="20" y="10"/>
            <a:ext cx="4635571" cy="6857990"/>
          </a:xfrm>
          <a:prstGeom prst="rect">
            <a:avLst/>
          </a:prstGeom>
          <a:effectLst/>
        </p:spPr>
      </p:pic>
      <p:cxnSp>
        <p:nvCxnSpPr>
          <p:cNvPr id="16"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77773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8549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B73EEFA-0598-46E2-9004-E8C80CC1B0FE}"/>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err="1">
                <a:solidFill>
                  <a:schemeClr val="bg1"/>
                </a:solidFill>
                <a:latin typeface="+mj-lt"/>
                <a:ea typeface="+mj-ea"/>
                <a:cs typeface="+mj-cs"/>
              </a:rPr>
              <a:t>Ejemplo</a:t>
            </a:r>
            <a:r>
              <a:rPr lang="en-US" sz="3200" kern="1200" dirty="0">
                <a:solidFill>
                  <a:schemeClr val="bg1"/>
                </a:solidFill>
                <a:latin typeface="+mj-lt"/>
                <a:ea typeface="+mj-ea"/>
                <a:cs typeface="+mj-cs"/>
              </a:rPr>
              <a:t> </a:t>
            </a:r>
            <a:r>
              <a:rPr lang="en-US" sz="3200" kern="1200" dirty="0" err="1">
                <a:solidFill>
                  <a:schemeClr val="bg1"/>
                </a:solidFill>
                <a:latin typeface="+mj-lt"/>
                <a:ea typeface="+mj-ea"/>
                <a:cs typeface="+mj-cs"/>
              </a:rPr>
              <a:t>básico</a:t>
            </a:r>
            <a:r>
              <a:rPr lang="en-US" sz="3200" kern="1200" dirty="0">
                <a:solidFill>
                  <a:schemeClr val="bg1"/>
                </a:solidFill>
                <a:latin typeface="+mj-lt"/>
                <a:ea typeface="+mj-ea"/>
                <a:cs typeface="+mj-cs"/>
              </a:rPr>
              <a:t> de </a:t>
            </a:r>
            <a:r>
              <a:rPr lang="en-US" sz="3200" kern="1200" dirty="0" err="1">
                <a:solidFill>
                  <a:schemeClr val="bg1"/>
                </a:solidFill>
                <a:latin typeface="+mj-lt"/>
                <a:ea typeface="+mj-ea"/>
                <a:cs typeface="+mj-cs"/>
              </a:rPr>
              <a:t>cifra</a:t>
            </a:r>
            <a:r>
              <a:rPr lang="en-US" sz="3200" kern="1200" dirty="0">
                <a:solidFill>
                  <a:schemeClr val="bg1"/>
                </a:solidFill>
                <a:latin typeface="+mj-lt"/>
                <a:ea typeface="+mj-ea"/>
                <a:cs typeface="+mj-cs"/>
              </a:rPr>
              <a:t> </a:t>
            </a:r>
            <a:r>
              <a:rPr lang="en-US" sz="3200" kern="1200" dirty="0" err="1">
                <a:solidFill>
                  <a:schemeClr val="bg1"/>
                </a:solidFill>
                <a:latin typeface="+mj-lt"/>
                <a:ea typeface="+mj-ea"/>
                <a:cs typeface="+mj-cs"/>
              </a:rPr>
              <a:t>tipo</a:t>
            </a:r>
            <a:r>
              <a:rPr lang="en-US" sz="3200" kern="1200" dirty="0">
                <a:solidFill>
                  <a:schemeClr val="bg1"/>
                </a:solidFill>
                <a:latin typeface="+mj-lt"/>
                <a:ea typeface="+mj-ea"/>
                <a:cs typeface="+mj-cs"/>
              </a:rPr>
              <a:t> Feistel</a:t>
            </a:r>
          </a:p>
        </p:txBody>
      </p:sp>
      <p:pic>
        <p:nvPicPr>
          <p:cNvPr id="5" name="Marcador de contenido 4">
            <a:extLst>
              <a:ext uri="{FF2B5EF4-FFF2-40B4-BE49-F238E27FC236}">
                <a16:creationId xmlns:a16="http://schemas.microsoft.com/office/drawing/2014/main" id="{D0105CF0-CB21-4EF9-BF06-77BBD1B62E5C}"/>
              </a:ext>
            </a:extLst>
          </p:cNvPr>
          <p:cNvPicPr>
            <a:picLocks noGrp="1" noChangeAspect="1"/>
          </p:cNvPicPr>
          <p:nvPr>
            <p:ph idx="1"/>
          </p:nvPr>
        </p:nvPicPr>
        <p:blipFill rotWithShape="1">
          <a:blip r:embed="rId2"/>
          <a:srcRect b="10359"/>
          <a:stretch/>
        </p:blipFill>
        <p:spPr>
          <a:xfrm>
            <a:off x="1355139" y="1396588"/>
            <a:ext cx="9670670" cy="5439726"/>
          </a:xfrm>
          <a:prstGeom prst="rect">
            <a:avLst/>
          </a:prstGeom>
        </p:spPr>
      </p:pic>
    </p:spTree>
    <p:extLst>
      <p:ext uri="{BB962C8B-B14F-4D97-AF65-F5344CB8AC3E}">
        <p14:creationId xmlns:p14="http://schemas.microsoft.com/office/powerpoint/2010/main" val="2760274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B73EEFA-0598-46E2-9004-E8C80CC1B0FE}"/>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err="1">
                <a:solidFill>
                  <a:schemeClr val="bg1"/>
                </a:solidFill>
                <a:latin typeface="+mj-lt"/>
                <a:ea typeface="+mj-ea"/>
                <a:cs typeface="+mj-cs"/>
              </a:rPr>
              <a:t>Ejemplo</a:t>
            </a:r>
            <a:r>
              <a:rPr lang="en-US" sz="3200" kern="1200" dirty="0">
                <a:solidFill>
                  <a:schemeClr val="bg1"/>
                </a:solidFill>
                <a:latin typeface="+mj-lt"/>
                <a:ea typeface="+mj-ea"/>
                <a:cs typeface="+mj-cs"/>
              </a:rPr>
              <a:t> </a:t>
            </a:r>
            <a:r>
              <a:rPr lang="en-US" sz="3200" kern="1200" dirty="0" err="1">
                <a:solidFill>
                  <a:schemeClr val="bg1"/>
                </a:solidFill>
                <a:latin typeface="+mj-lt"/>
                <a:ea typeface="+mj-ea"/>
                <a:cs typeface="+mj-cs"/>
              </a:rPr>
              <a:t>básico</a:t>
            </a:r>
            <a:r>
              <a:rPr lang="en-US" sz="3200" kern="1200" dirty="0">
                <a:solidFill>
                  <a:schemeClr val="bg1"/>
                </a:solidFill>
                <a:latin typeface="+mj-lt"/>
                <a:ea typeface="+mj-ea"/>
                <a:cs typeface="+mj-cs"/>
              </a:rPr>
              <a:t> de </a:t>
            </a:r>
            <a:r>
              <a:rPr lang="en-US" sz="3200" kern="1200" dirty="0" err="1">
                <a:solidFill>
                  <a:schemeClr val="bg1"/>
                </a:solidFill>
                <a:latin typeface="+mj-lt"/>
                <a:ea typeface="+mj-ea"/>
                <a:cs typeface="+mj-cs"/>
              </a:rPr>
              <a:t>cifra</a:t>
            </a:r>
            <a:r>
              <a:rPr lang="en-US" sz="3200" kern="1200" dirty="0">
                <a:solidFill>
                  <a:schemeClr val="bg1"/>
                </a:solidFill>
                <a:latin typeface="+mj-lt"/>
                <a:ea typeface="+mj-ea"/>
                <a:cs typeface="+mj-cs"/>
              </a:rPr>
              <a:t> </a:t>
            </a:r>
            <a:r>
              <a:rPr lang="en-US" sz="3200" kern="1200" dirty="0" err="1">
                <a:solidFill>
                  <a:schemeClr val="bg1"/>
                </a:solidFill>
                <a:latin typeface="+mj-lt"/>
                <a:ea typeface="+mj-ea"/>
                <a:cs typeface="+mj-cs"/>
              </a:rPr>
              <a:t>tipo</a:t>
            </a:r>
            <a:r>
              <a:rPr lang="en-US" sz="3200" kern="1200" dirty="0">
                <a:solidFill>
                  <a:schemeClr val="bg1"/>
                </a:solidFill>
                <a:latin typeface="+mj-lt"/>
                <a:ea typeface="+mj-ea"/>
                <a:cs typeface="+mj-cs"/>
              </a:rPr>
              <a:t> Feistel</a:t>
            </a:r>
          </a:p>
        </p:txBody>
      </p:sp>
      <p:pic>
        <p:nvPicPr>
          <p:cNvPr id="9" name="Marcador de contenido 8">
            <a:extLst>
              <a:ext uri="{FF2B5EF4-FFF2-40B4-BE49-F238E27FC236}">
                <a16:creationId xmlns:a16="http://schemas.microsoft.com/office/drawing/2014/main" id="{DA9577D7-E3E9-4268-A50D-3E9CBC956908}"/>
              </a:ext>
            </a:extLst>
          </p:cNvPr>
          <p:cNvPicPr>
            <a:picLocks noGrp="1" noChangeAspect="1"/>
          </p:cNvPicPr>
          <p:nvPr>
            <p:ph idx="1"/>
          </p:nvPr>
        </p:nvPicPr>
        <p:blipFill>
          <a:blip r:embed="rId2"/>
          <a:stretch>
            <a:fillRect/>
          </a:stretch>
        </p:blipFill>
        <p:spPr>
          <a:xfrm>
            <a:off x="1519828" y="1379364"/>
            <a:ext cx="9284331" cy="5478636"/>
          </a:xfrm>
          <a:prstGeom prst="rect">
            <a:avLst/>
          </a:prstGeom>
        </p:spPr>
      </p:pic>
    </p:spTree>
    <p:extLst>
      <p:ext uri="{BB962C8B-B14F-4D97-AF65-F5344CB8AC3E}">
        <p14:creationId xmlns:p14="http://schemas.microsoft.com/office/powerpoint/2010/main" val="210943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EBF1965-4FEC-4523-A2CB-267CFB6F0D0E}"/>
              </a:ext>
            </a:extLst>
          </p:cNvPr>
          <p:cNvSpPr>
            <a:spLocks noGrp="1"/>
          </p:cNvSpPr>
          <p:nvPr>
            <p:ph type="title"/>
          </p:nvPr>
        </p:nvSpPr>
        <p:spPr>
          <a:xfrm>
            <a:off x="648929" y="629266"/>
            <a:ext cx="3667039" cy="1676603"/>
          </a:xfrm>
        </p:spPr>
        <p:txBody>
          <a:bodyPr>
            <a:normAutofit/>
          </a:bodyPr>
          <a:lstStyle/>
          <a:p>
            <a:r>
              <a:rPr lang="es-ES" sz="3600"/>
              <a:t>Librería PyCryptoDome</a:t>
            </a:r>
            <a:endParaRPr lang="es-MX" sz="3600"/>
          </a:p>
        </p:txBody>
      </p:sp>
      <p:sp>
        <p:nvSpPr>
          <p:cNvPr id="3" name="Marcador de contenido 2">
            <a:extLst>
              <a:ext uri="{FF2B5EF4-FFF2-40B4-BE49-F238E27FC236}">
                <a16:creationId xmlns:a16="http://schemas.microsoft.com/office/drawing/2014/main" id="{DEC1D26C-BBD8-4723-87F3-EF96E4C32B6F}"/>
              </a:ext>
            </a:extLst>
          </p:cNvPr>
          <p:cNvSpPr>
            <a:spLocks noGrp="1"/>
          </p:cNvSpPr>
          <p:nvPr>
            <p:ph idx="1"/>
          </p:nvPr>
        </p:nvSpPr>
        <p:spPr>
          <a:xfrm>
            <a:off x="648931" y="2438401"/>
            <a:ext cx="3667036" cy="3779520"/>
          </a:xfrm>
        </p:spPr>
        <p:txBody>
          <a:bodyPr>
            <a:normAutofit/>
          </a:bodyPr>
          <a:lstStyle/>
          <a:p>
            <a:r>
              <a:rPr lang="es-ES" sz="1800"/>
              <a:t>pycryptodome es una librería que utiliza primitivas criptográficas de bajo-nivel, está escrita mayormente en python, pero para uso crítico (como el rendimiento) se utilizan algunas extensiones escritas en C.</a:t>
            </a:r>
          </a:p>
          <a:p>
            <a:r>
              <a:rPr lang="es-ES" sz="1800"/>
              <a:t>pycryptodome en una bifurcación de la vieja librería pycrypto.</a:t>
            </a:r>
            <a:endParaRPr lang="es-MX" sz="1800"/>
          </a:p>
        </p:txBody>
      </p:sp>
      <p:sp>
        <p:nvSpPr>
          <p:cNvPr id="10" name="Rectangle 9">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a:extLst>
              <a:ext uri="{FF2B5EF4-FFF2-40B4-BE49-F238E27FC236}">
                <a16:creationId xmlns:a16="http://schemas.microsoft.com/office/drawing/2014/main" id="{3EC4E894-EBEE-480D-9558-153BC5874B68}"/>
              </a:ext>
            </a:extLst>
          </p:cNvPr>
          <p:cNvPicPr>
            <a:picLocks noChangeAspect="1"/>
          </p:cNvPicPr>
          <p:nvPr/>
        </p:nvPicPr>
        <p:blipFill rotWithShape="1">
          <a:blip r:embed="rId2"/>
          <a:srcRect r="2109" b="3"/>
          <a:stretch/>
        </p:blipFill>
        <p:spPr>
          <a:xfrm>
            <a:off x="4915767" y="320042"/>
            <a:ext cx="6996473" cy="6217916"/>
          </a:xfrm>
          <a:prstGeom prst="rect">
            <a:avLst/>
          </a:prstGeom>
          <a:effectLst/>
        </p:spPr>
      </p:pic>
    </p:spTree>
    <p:extLst>
      <p:ext uri="{BB962C8B-B14F-4D97-AF65-F5344CB8AC3E}">
        <p14:creationId xmlns:p14="http://schemas.microsoft.com/office/powerpoint/2010/main" val="82414279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D6386DC-7DE7-4BE5-AB7A-76EAC214C07D}"/>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Parámetros de las funciones.</a:t>
            </a:r>
          </a:p>
        </p:txBody>
      </p:sp>
      <p:cxnSp>
        <p:nvCxnSpPr>
          <p:cNvPr id="32" name="Straight Connector 3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0" name="Marcador de contenido 9">
            <a:extLst>
              <a:ext uri="{FF2B5EF4-FFF2-40B4-BE49-F238E27FC236}">
                <a16:creationId xmlns:a16="http://schemas.microsoft.com/office/drawing/2014/main" id="{3F030C4D-8938-45EE-B8B0-870613F11072}"/>
              </a:ext>
            </a:extLst>
          </p:cNvPr>
          <p:cNvPicPr>
            <a:picLocks noGrp="1" noChangeAspect="1"/>
          </p:cNvPicPr>
          <p:nvPr>
            <p:ph idx="1"/>
          </p:nvPr>
        </p:nvPicPr>
        <p:blipFill>
          <a:blip r:embed="rId2"/>
          <a:stretch>
            <a:fillRect/>
          </a:stretch>
        </p:blipFill>
        <p:spPr>
          <a:xfrm>
            <a:off x="6222796" y="3049488"/>
            <a:ext cx="5805763" cy="22737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cxnSp>
        <p:nvCxnSpPr>
          <p:cNvPr id="34" name="Straight Connector 3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Imagen 6">
            <a:extLst>
              <a:ext uri="{FF2B5EF4-FFF2-40B4-BE49-F238E27FC236}">
                <a16:creationId xmlns:a16="http://schemas.microsoft.com/office/drawing/2014/main" id="{85E0907F-FCC7-4CC6-A305-2C89BE1B9B07}"/>
              </a:ext>
            </a:extLst>
          </p:cNvPr>
          <p:cNvPicPr>
            <a:picLocks noChangeAspect="1"/>
          </p:cNvPicPr>
          <p:nvPr/>
        </p:nvPicPr>
        <p:blipFill>
          <a:blip r:embed="rId3"/>
          <a:stretch>
            <a:fillRect/>
          </a:stretch>
        </p:blipFill>
        <p:spPr>
          <a:xfrm>
            <a:off x="179741" y="3062002"/>
            <a:ext cx="5830020" cy="22737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92474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061"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7"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6"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7"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8"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9"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4"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5"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ítulo 1">
            <a:extLst>
              <a:ext uri="{FF2B5EF4-FFF2-40B4-BE49-F238E27FC236}">
                <a16:creationId xmlns:a16="http://schemas.microsoft.com/office/drawing/2014/main" id="{91DBDA6A-8BC8-45B1-80DF-32E8C7674829}"/>
              </a:ext>
            </a:extLst>
          </p:cNvPr>
          <p:cNvSpPr>
            <a:spLocks noGrp="1"/>
          </p:cNvSpPr>
          <p:nvPr>
            <p:ph type="title"/>
          </p:nvPr>
        </p:nvSpPr>
        <p:spPr>
          <a:xfrm>
            <a:off x="888630" y="4563895"/>
            <a:ext cx="5109005" cy="1777829"/>
          </a:xfrm>
        </p:spPr>
        <p:txBody>
          <a:bodyPr>
            <a:normAutofit/>
          </a:bodyPr>
          <a:lstStyle/>
          <a:p>
            <a:pPr algn="r"/>
            <a:r>
              <a:rPr lang="es-ES" sz="4000"/>
              <a:t>Parámetros de Funciones en Código</a:t>
            </a:r>
            <a:endParaRPr lang="es-MX" sz="4000"/>
          </a:p>
        </p:txBody>
      </p:sp>
      <p:pic>
        <p:nvPicPr>
          <p:cNvPr id="7" name="Imagen 6">
            <a:extLst>
              <a:ext uri="{FF2B5EF4-FFF2-40B4-BE49-F238E27FC236}">
                <a16:creationId xmlns:a16="http://schemas.microsoft.com/office/drawing/2014/main" id="{4F6070DC-F4D7-459A-B36C-98CB4C3565F1}"/>
              </a:ext>
            </a:extLst>
          </p:cNvPr>
          <p:cNvPicPr>
            <a:picLocks noChangeAspect="1"/>
          </p:cNvPicPr>
          <p:nvPr/>
        </p:nvPicPr>
        <p:blipFill rotWithShape="1">
          <a:blip r:embed="rId2"/>
          <a:srcRect r="24104"/>
          <a:stretch/>
        </p:blipFill>
        <p:spPr>
          <a:xfrm>
            <a:off x="20" y="10"/>
            <a:ext cx="5997616" cy="4306823"/>
          </a:xfrm>
          <a:custGeom>
            <a:avLst/>
            <a:gdLst/>
            <a:ahLst/>
            <a:cxnLst/>
            <a:rect l="l" t="t" r="r" b="b"/>
            <a:pathLst>
              <a:path w="5997636" h="4306833">
                <a:moveTo>
                  <a:pt x="0" y="0"/>
                </a:moveTo>
                <a:lnTo>
                  <a:pt x="5997636" y="0"/>
                </a:lnTo>
                <a:lnTo>
                  <a:pt x="5997636" y="4302053"/>
                </a:lnTo>
                <a:lnTo>
                  <a:pt x="5313331" y="4306748"/>
                </a:lnTo>
                <a:cubicBezTo>
                  <a:pt x="3800480" y="4309129"/>
                  <a:pt x="2093145" y="4262282"/>
                  <a:pt x="400746" y="4118385"/>
                </a:cubicBezTo>
                <a:lnTo>
                  <a:pt x="0" y="4081409"/>
                </a:lnTo>
                <a:lnTo>
                  <a:pt x="0" y="2982070"/>
                </a:lnTo>
                <a:lnTo>
                  <a:pt x="0" y="2789945"/>
                </a:lnTo>
                <a:close/>
              </a:path>
            </a:pathLst>
          </a:custGeom>
        </p:spPr>
      </p:pic>
      <p:pic>
        <p:nvPicPr>
          <p:cNvPr id="5" name="Marcador de contenido 4">
            <a:extLst>
              <a:ext uri="{FF2B5EF4-FFF2-40B4-BE49-F238E27FC236}">
                <a16:creationId xmlns:a16="http://schemas.microsoft.com/office/drawing/2014/main" id="{1F1CF04C-0F23-49AF-9612-006A71203F00}"/>
              </a:ext>
            </a:extLst>
          </p:cNvPr>
          <p:cNvPicPr>
            <a:picLocks noChangeAspect="1"/>
          </p:cNvPicPr>
          <p:nvPr/>
        </p:nvPicPr>
        <p:blipFill rotWithShape="1">
          <a:blip r:embed="rId3"/>
          <a:srcRect r="23749" b="1"/>
          <a:stretch/>
        </p:blipFill>
        <p:spPr>
          <a:xfrm>
            <a:off x="6176435" y="10"/>
            <a:ext cx="6015565" cy="4299555"/>
          </a:xfrm>
          <a:custGeom>
            <a:avLst/>
            <a:gdLst/>
            <a:ahLst/>
            <a:cxnLst/>
            <a:rect l="l" t="t" r="r" b="b"/>
            <a:pathLst>
              <a:path w="6015565" h="4299565">
                <a:moveTo>
                  <a:pt x="0" y="0"/>
                </a:moveTo>
                <a:lnTo>
                  <a:pt x="6015565" y="0"/>
                </a:lnTo>
                <a:lnTo>
                  <a:pt x="6015565" y="2789945"/>
                </a:lnTo>
                <a:lnTo>
                  <a:pt x="6015565" y="2982070"/>
                </a:lnTo>
                <a:lnTo>
                  <a:pt x="6015565" y="3957888"/>
                </a:lnTo>
                <a:lnTo>
                  <a:pt x="5937368" y="3966171"/>
                </a:lnTo>
                <a:cubicBezTo>
                  <a:pt x="3963073" y="4164120"/>
                  <a:pt x="2060717" y="4257123"/>
                  <a:pt x="577162" y="4289728"/>
                </a:cubicBezTo>
                <a:lnTo>
                  <a:pt x="0" y="4299565"/>
                </a:lnTo>
                <a:close/>
              </a:path>
            </a:pathLst>
          </a:custGeom>
        </p:spPr>
      </p:pic>
      <p:sp>
        <p:nvSpPr>
          <p:cNvPr id="11" name="Content Placeholder 10">
            <a:extLst>
              <a:ext uri="{FF2B5EF4-FFF2-40B4-BE49-F238E27FC236}">
                <a16:creationId xmlns:a16="http://schemas.microsoft.com/office/drawing/2014/main" id="{57669EB7-562D-46EF-963D-52A1EC0F9DC6}"/>
              </a:ext>
            </a:extLst>
          </p:cNvPr>
          <p:cNvSpPr>
            <a:spLocks noGrp="1"/>
          </p:cNvSpPr>
          <p:nvPr>
            <p:ph idx="1"/>
          </p:nvPr>
        </p:nvSpPr>
        <p:spPr>
          <a:xfrm>
            <a:off x="6191776" y="4571423"/>
            <a:ext cx="5208544" cy="1770300"/>
          </a:xfrm>
        </p:spPr>
        <p:txBody>
          <a:bodyPr anchor="ctr">
            <a:normAutofit/>
          </a:bodyPr>
          <a:lstStyle/>
          <a:p>
            <a:pPr algn="just"/>
            <a:r>
              <a:rPr lang="es-MX" sz="1800" dirty="0"/>
              <a:t>Las funciones reciben como parámetros password en caso del modo de ECB y para los restantes se agrega un parámetro más de IV que es el vector inicial para poder hacer la inicialización dentro de nuestro cifrado y descifrado.</a:t>
            </a:r>
          </a:p>
        </p:txBody>
      </p:sp>
    </p:spTree>
    <p:extLst>
      <p:ext uri="{BB962C8B-B14F-4D97-AF65-F5344CB8AC3E}">
        <p14:creationId xmlns:p14="http://schemas.microsoft.com/office/powerpoint/2010/main" val="180293702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170</TotalTime>
  <Words>610</Words>
  <Application>Microsoft Office PowerPoint</Application>
  <PresentationFormat>Panorámica</PresentationFormat>
  <Paragraphs>53</Paragraphs>
  <Slides>25</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25</vt:i4>
      </vt:variant>
    </vt:vector>
  </HeadingPairs>
  <TitlesOfParts>
    <vt:vector size="30" baseType="lpstr">
      <vt:lpstr>Arial</vt:lpstr>
      <vt:lpstr>Calibri</vt:lpstr>
      <vt:lpstr>Calibri Light</vt:lpstr>
      <vt:lpstr>Tw Cen MT</vt:lpstr>
      <vt:lpstr>Tema de Office</vt:lpstr>
      <vt:lpstr>Cryptografía</vt:lpstr>
      <vt:lpstr>Presentación de PowerPoint</vt:lpstr>
      <vt:lpstr>Presentación de PowerPoint</vt:lpstr>
      <vt:lpstr>Cifrado tipo Feistel</vt:lpstr>
      <vt:lpstr>Ejemplo básico de cifra tipo Feistel</vt:lpstr>
      <vt:lpstr>Ejemplo básico de cifra tipo Feistel</vt:lpstr>
      <vt:lpstr>Librería PyCryptoDome</vt:lpstr>
      <vt:lpstr>Parámetros de las funciones.</vt:lpstr>
      <vt:lpstr>Parámetros de Funciones en Código</vt:lpstr>
      <vt:lpstr>Parámetros de Funciones en Código</vt:lpstr>
      <vt:lpstr>Pasos Necesarios Para Cifrar y Descifrar</vt:lpstr>
      <vt:lpstr>Pasos para Cifrar</vt:lpstr>
      <vt:lpstr>Pasos para Descifrar</vt:lpstr>
      <vt:lpstr>Pasos de Cifrado y Descifrado</vt:lpstr>
      <vt:lpstr>Presentación de PowerPoint</vt:lpstr>
      <vt:lpstr>Presentación de PowerPoint</vt:lpstr>
      <vt:lpstr>Descifrando *_eCBC.bmp con el modo OFB</vt:lpstr>
      <vt:lpstr>Presentación de PowerPoint</vt:lpstr>
      <vt:lpstr>Descifrando *_eCFB.bmp con el modo CBC</vt:lpstr>
      <vt:lpstr>Presentación de PowerPoint</vt:lpstr>
      <vt:lpstr>Cifrando 2 veces con OFB</vt:lpstr>
      <vt:lpstr>Presentación de PowerPoint</vt:lpstr>
      <vt:lpstr>Descifrando con una imagen (CBC) editada con un circulo morado</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Descifrando *_eCBC.bmp con el modo OFB</dc:title>
  <dc:creator>memo ramirez</dc:creator>
  <cp:lastModifiedBy>memo ramirez</cp:lastModifiedBy>
  <cp:revision>19</cp:revision>
  <dcterms:created xsi:type="dcterms:W3CDTF">2021-04-26T14:26:56Z</dcterms:created>
  <dcterms:modified xsi:type="dcterms:W3CDTF">2021-04-26T21:57:30Z</dcterms:modified>
</cp:coreProperties>
</file>

<file path=docProps/thumbnail.jpeg>
</file>